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2" r:id="rId3"/>
    <p:sldId id="267" r:id="rId4"/>
    <p:sldId id="258" r:id="rId5"/>
    <p:sldId id="266" r:id="rId6"/>
    <p:sldId id="268" r:id="rId7"/>
    <p:sldId id="277" r:id="rId8"/>
    <p:sldId id="269" r:id="rId9"/>
    <p:sldId id="259" r:id="rId10"/>
    <p:sldId id="273" r:id="rId11"/>
    <p:sldId id="274" r:id="rId12"/>
    <p:sldId id="260" r:id="rId13"/>
    <p:sldId id="270" r:id="rId14"/>
    <p:sldId id="261" r:id="rId15"/>
    <p:sldId id="275" r:id="rId16"/>
    <p:sldId id="262" r:id="rId17"/>
    <p:sldId id="276" r:id="rId18"/>
    <p:sldId id="263" r:id="rId19"/>
    <p:sldId id="264" r:id="rId20"/>
    <p:sldId id="278" r:id="rId21"/>
    <p:sldId id="265" r:id="rId22"/>
    <p:sldId id="271" r:id="rId23"/>
    <p:sldId id="25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150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846B5-FD8B-4D49-BBAF-F00CF6D3DD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090A1C9-5CD7-4138-82AF-BFC3761F4E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17136AB-B457-4182-8A0C-C9027001AE8B}"/>
              </a:ext>
            </a:extLst>
          </p:cNvPr>
          <p:cNvSpPr>
            <a:spLocks noGrp="1"/>
          </p:cNvSpPr>
          <p:nvPr>
            <p:ph type="dt" sz="half" idx="10"/>
          </p:nvPr>
        </p:nvSpPr>
        <p:spPr/>
        <p:txBody>
          <a:bodyPr/>
          <a:lstStyle/>
          <a:p>
            <a:fld id="{9B961A12-7803-45A7-A9DC-6291A9136A75}" type="datetimeFigureOut">
              <a:rPr lang="en-IN" smtClean="0"/>
              <a:t>26-09-2021</a:t>
            </a:fld>
            <a:endParaRPr lang="en-IN"/>
          </a:p>
        </p:txBody>
      </p:sp>
      <p:sp>
        <p:nvSpPr>
          <p:cNvPr id="5" name="Footer Placeholder 4">
            <a:extLst>
              <a:ext uri="{FF2B5EF4-FFF2-40B4-BE49-F238E27FC236}">
                <a16:creationId xmlns:a16="http://schemas.microsoft.com/office/drawing/2014/main" id="{124D9D21-1305-47F7-9C36-6D5E6F46C2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8AC502-B1B0-404B-94A4-FE50BB59003D}"/>
              </a:ext>
            </a:extLst>
          </p:cNvPr>
          <p:cNvSpPr>
            <a:spLocks noGrp="1"/>
          </p:cNvSpPr>
          <p:nvPr>
            <p:ph type="sldNum" sz="quarter" idx="12"/>
          </p:nvPr>
        </p:nvSpPr>
        <p:spPr/>
        <p:txBody>
          <a:bodyPr/>
          <a:lstStyle/>
          <a:p>
            <a:fld id="{32BE74F4-75F4-4CA7-BAA9-05BF20999C45}" type="slidenum">
              <a:rPr lang="en-IN" smtClean="0"/>
              <a:t>‹#›</a:t>
            </a:fld>
            <a:endParaRPr lang="en-IN"/>
          </a:p>
        </p:txBody>
      </p:sp>
    </p:spTree>
    <p:extLst>
      <p:ext uri="{BB962C8B-B14F-4D97-AF65-F5344CB8AC3E}">
        <p14:creationId xmlns:p14="http://schemas.microsoft.com/office/powerpoint/2010/main" val="484723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0B736-6538-48DD-B5EE-F0D4844527A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7D0121D-72BF-4C96-931C-0B65AFE9B96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F12BAA-6D3A-4EFE-B98C-F85C14C93032}"/>
              </a:ext>
            </a:extLst>
          </p:cNvPr>
          <p:cNvSpPr>
            <a:spLocks noGrp="1"/>
          </p:cNvSpPr>
          <p:nvPr>
            <p:ph type="dt" sz="half" idx="10"/>
          </p:nvPr>
        </p:nvSpPr>
        <p:spPr/>
        <p:txBody>
          <a:bodyPr/>
          <a:lstStyle/>
          <a:p>
            <a:fld id="{9B961A12-7803-45A7-A9DC-6291A9136A75}" type="datetimeFigureOut">
              <a:rPr lang="en-IN" smtClean="0"/>
              <a:t>26-09-2021</a:t>
            </a:fld>
            <a:endParaRPr lang="en-IN"/>
          </a:p>
        </p:txBody>
      </p:sp>
      <p:sp>
        <p:nvSpPr>
          <p:cNvPr id="5" name="Footer Placeholder 4">
            <a:extLst>
              <a:ext uri="{FF2B5EF4-FFF2-40B4-BE49-F238E27FC236}">
                <a16:creationId xmlns:a16="http://schemas.microsoft.com/office/drawing/2014/main" id="{52B79152-E435-4984-815C-D9801A77C4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818635-CE33-437F-BC1D-5255C47F626C}"/>
              </a:ext>
            </a:extLst>
          </p:cNvPr>
          <p:cNvSpPr>
            <a:spLocks noGrp="1"/>
          </p:cNvSpPr>
          <p:nvPr>
            <p:ph type="sldNum" sz="quarter" idx="12"/>
          </p:nvPr>
        </p:nvSpPr>
        <p:spPr/>
        <p:txBody>
          <a:bodyPr/>
          <a:lstStyle/>
          <a:p>
            <a:fld id="{32BE74F4-75F4-4CA7-BAA9-05BF20999C45}" type="slidenum">
              <a:rPr lang="en-IN" smtClean="0"/>
              <a:t>‹#›</a:t>
            </a:fld>
            <a:endParaRPr lang="en-IN"/>
          </a:p>
        </p:txBody>
      </p:sp>
    </p:spTree>
    <p:extLst>
      <p:ext uri="{BB962C8B-B14F-4D97-AF65-F5344CB8AC3E}">
        <p14:creationId xmlns:p14="http://schemas.microsoft.com/office/powerpoint/2010/main" val="2712115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78BF29-CB49-41F7-9B46-F85EEF71815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5A006E0-85E2-49AF-B893-386BDEDBF26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2242C1-9262-4B39-B654-40547B42A1E5}"/>
              </a:ext>
            </a:extLst>
          </p:cNvPr>
          <p:cNvSpPr>
            <a:spLocks noGrp="1"/>
          </p:cNvSpPr>
          <p:nvPr>
            <p:ph type="dt" sz="half" idx="10"/>
          </p:nvPr>
        </p:nvSpPr>
        <p:spPr/>
        <p:txBody>
          <a:bodyPr/>
          <a:lstStyle/>
          <a:p>
            <a:fld id="{9B961A12-7803-45A7-A9DC-6291A9136A75}" type="datetimeFigureOut">
              <a:rPr lang="en-IN" smtClean="0"/>
              <a:t>26-09-2021</a:t>
            </a:fld>
            <a:endParaRPr lang="en-IN"/>
          </a:p>
        </p:txBody>
      </p:sp>
      <p:sp>
        <p:nvSpPr>
          <p:cNvPr id="5" name="Footer Placeholder 4">
            <a:extLst>
              <a:ext uri="{FF2B5EF4-FFF2-40B4-BE49-F238E27FC236}">
                <a16:creationId xmlns:a16="http://schemas.microsoft.com/office/drawing/2014/main" id="{F9A860AF-4EF6-4FA7-9791-0F39967794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1E5721-A51B-4ECB-A9EF-CB01A1120526}"/>
              </a:ext>
            </a:extLst>
          </p:cNvPr>
          <p:cNvSpPr>
            <a:spLocks noGrp="1"/>
          </p:cNvSpPr>
          <p:nvPr>
            <p:ph type="sldNum" sz="quarter" idx="12"/>
          </p:nvPr>
        </p:nvSpPr>
        <p:spPr/>
        <p:txBody>
          <a:bodyPr/>
          <a:lstStyle/>
          <a:p>
            <a:fld id="{32BE74F4-75F4-4CA7-BAA9-05BF20999C45}" type="slidenum">
              <a:rPr lang="en-IN" smtClean="0"/>
              <a:t>‹#›</a:t>
            </a:fld>
            <a:endParaRPr lang="en-IN"/>
          </a:p>
        </p:txBody>
      </p:sp>
    </p:spTree>
    <p:extLst>
      <p:ext uri="{BB962C8B-B14F-4D97-AF65-F5344CB8AC3E}">
        <p14:creationId xmlns:p14="http://schemas.microsoft.com/office/powerpoint/2010/main" val="444490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ABC43-9EF6-4E56-AB75-04FDC472851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CFA0A61-38A8-4636-9C36-2184B9660FF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92A16B-AE8D-4AEF-B6BA-3D634FF826C8}"/>
              </a:ext>
            </a:extLst>
          </p:cNvPr>
          <p:cNvSpPr>
            <a:spLocks noGrp="1"/>
          </p:cNvSpPr>
          <p:nvPr>
            <p:ph type="dt" sz="half" idx="10"/>
          </p:nvPr>
        </p:nvSpPr>
        <p:spPr/>
        <p:txBody>
          <a:bodyPr/>
          <a:lstStyle/>
          <a:p>
            <a:fld id="{9B961A12-7803-45A7-A9DC-6291A9136A75}" type="datetimeFigureOut">
              <a:rPr lang="en-IN" smtClean="0"/>
              <a:t>26-09-2021</a:t>
            </a:fld>
            <a:endParaRPr lang="en-IN"/>
          </a:p>
        </p:txBody>
      </p:sp>
      <p:sp>
        <p:nvSpPr>
          <p:cNvPr id="5" name="Footer Placeholder 4">
            <a:extLst>
              <a:ext uri="{FF2B5EF4-FFF2-40B4-BE49-F238E27FC236}">
                <a16:creationId xmlns:a16="http://schemas.microsoft.com/office/drawing/2014/main" id="{A8FAA691-8A08-48A7-8B45-DD648247C0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85C1E4-1A7F-48F9-83DB-EA33CC5D360B}"/>
              </a:ext>
            </a:extLst>
          </p:cNvPr>
          <p:cNvSpPr>
            <a:spLocks noGrp="1"/>
          </p:cNvSpPr>
          <p:nvPr>
            <p:ph type="sldNum" sz="quarter" idx="12"/>
          </p:nvPr>
        </p:nvSpPr>
        <p:spPr/>
        <p:txBody>
          <a:bodyPr/>
          <a:lstStyle/>
          <a:p>
            <a:fld id="{32BE74F4-75F4-4CA7-BAA9-05BF20999C45}" type="slidenum">
              <a:rPr lang="en-IN" smtClean="0"/>
              <a:t>‹#›</a:t>
            </a:fld>
            <a:endParaRPr lang="en-IN"/>
          </a:p>
        </p:txBody>
      </p:sp>
    </p:spTree>
    <p:extLst>
      <p:ext uri="{BB962C8B-B14F-4D97-AF65-F5344CB8AC3E}">
        <p14:creationId xmlns:p14="http://schemas.microsoft.com/office/powerpoint/2010/main" val="3753341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9B46D-6AEA-476E-85A1-51F485BAE8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46DFD76-A441-45E4-83BD-55EA95D1E6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EF1B3E0-BF12-44D8-B78E-21AEB28F5DA1}"/>
              </a:ext>
            </a:extLst>
          </p:cNvPr>
          <p:cNvSpPr>
            <a:spLocks noGrp="1"/>
          </p:cNvSpPr>
          <p:nvPr>
            <p:ph type="dt" sz="half" idx="10"/>
          </p:nvPr>
        </p:nvSpPr>
        <p:spPr/>
        <p:txBody>
          <a:bodyPr/>
          <a:lstStyle/>
          <a:p>
            <a:fld id="{9B961A12-7803-45A7-A9DC-6291A9136A75}" type="datetimeFigureOut">
              <a:rPr lang="en-IN" smtClean="0"/>
              <a:t>26-09-2021</a:t>
            </a:fld>
            <a:endParaRPr lang="en-IN"/>
          </a:p>
        </p:txBody>
      </p:sp>
      <p:sp>
        <p:nvSpPr>
          <p:cNvPr id="5" name="Footer Placeholder 4">
            <a:extLst>
              <a:ext uri="{FF2B5EF4-FFF2-40B4-BE49-F238E27FC236}">
                <a16:creationId xmlns:a16="http://schemas.microsoft.com/office/drawing/2014/main" id="{F6590F9F-C721-49CD-ADD3-7C49977E50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8BFE49-E8F5-4169-AC5B-4D8BBFC0699A}"/>
              </a:ext>
            </a:extLst>
          </p:cNvPr>
          <p:cNvSpPr>
            <a:spLocks noGrp="1"/>
          </p:cNvSpPr>
          <p:nvPr>
            <p:ph type="sldNum" sz="quarter" idx="12"/>
          </p:nvPr>
        </p:nvSpPr>
        <p:spPr/>
        <p:txBody>
          <a:bodyPr/>
          <a:lstStyle/>
          <a:p>
            <a:fld id="{32BE74F4-75F4-4CA7-BAA9-05BF20999C45}" type="slidenum">
              <a:rPr lang="en-IN" smtClean="0"/>
              <a:t>‹#›</a:t>
            </a:fld>
            <a:endParaRPr lang="en-IN"/>
          </a:p>
        </p:txBody>
      </p:sp>
    </p:spTree>
    <p:extLst>
      <p:ext uri="{BB962C8B-B14F-4D97-AF65-F5344CB8AC3E}">
        <p14:creationId xmlns:p14="http://schemas.microsoft.com/office/powerpoint/2010/main" val="1640856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E6674-3854-493E-B5E0-692BAE26061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D396D9D-DCFC-48C4-AC20-16B2A423988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4A17AAA-2478-4674-B957-6645C3909D7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1F37DDC-7D54-4046-BD1B-341233DF04FF}"/>
              </a:ext>
            </a:extLst>
          </p:cNvPr>
          <p:cNvSpPr>
            <a:spLocks noGrp="1"/>
          </p:cNvSpPr>
          <p:nvPr>
            <p:ph type="dt" sz="half" idx="10"/>
          </p:nvPr>
        </p:nvSpPr>
        <p:spPr/>
        <p:txBody>
          <a:bodyPr/>
          <a:lstStyle/>
          <a:p>
            <a:fld id="{9B961A12-7803-45A7-A9DC-6291A9136A75}" type="datetimeFigureOut">
              <a:rPr lang="en-IN" smtClean="0"/>
              <a:t>26-09-2021</a:t>
            </a:fld>
            <a:endParaRPr lang="en-IN"/>
          </a:p>
        </p:txBody>
      </p:sp>
      <p:sp>
        <p:nvSpPr>
          <p:cNvPr id="6" name="Footer Placeholder 5">
            <a:extLst>
              <a:ext uri="{FF2B5EF4-FFF2-40B4-BE49-F238E27FC236}">
                <a16:creationId xmlns:a16="http://schemas.microsoft.com/office/drawing/2014/main" id="{DDC230C2-A270-488C-B537-56843DC869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25580A-0F9B-46DF-819F-0C407E35C9B2}"/>
              </a:ext>
            </a:extLst>
          </p:cNvPr>
          <p:cNvSpPr>
            <a:spLocks noGrp="1"/>
          </p:cNvSpPr>
          <p:nvPr>
            <p:ph type="sldNum" sz="quarter" idx="12"/>
          </p:nvPr>
        </p:nvSpPr>
        <p:spPr/>
        <p:txBody>
          <a:bodyPr/>
          <a:lstStyle/>
          <a:p>
            <a:fld id="{32BE74F4-75F4-4CA7-BAA9-05BF20999C45}" type="slidenum">
              <a:rPr lang="en-IN" smtClean="0"/>
              <a:t>‹#›</a:t>
            </a:fld>
            <a:endParaRPr lang="en-IN"/>
          </a:p>
        </p:txBody>
      </p:sp>
    </p:spTree>
    <p:extLst>
      <p:ext uri="{BB962C8B-B14F-4D97-AF65-F5344CB8AC3E}">
        <p14:creationId xmlns:p14="http://schemas.microsoft.com/office/powerpoint/2010/main" val="4153183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3C812-E614-4634-8D87-583154C0359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3CF5F61-0528-4F2A-BD00-3B622C9956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D36A61C-1E5A-40A2-BCE2-DFDF797784F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08531D8-2292-4181-B36C-C08B107DAA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A15817-ABF3-48C1-B3C0-12A70F15CEF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1B58C31-7E3A-465D-BFA0-C2D9D0D381B6}"/>
              </a:ext>
            </a:extLst>
          </p:cNvPr>
          <p:cNvSpPr>
            <a:spLocks noGrp="1"/>
          </p:cNvSpPr>
          <p:nvPr>
            <p:ph type="dt" sz="half" idx="10"/>
          </p:nvPr>
        </p:nvSpPr>
        <p:spPr/>
        <p:txBody>
          <a:bodyPr/>
          <a:lstStyle/>
          <a:p>
            <a:fld id="{9B961A12-7803-45A7-A9DC-6291A9136A75}" type="datetimeFigureOut">
              <a:rPr lang="en-IN" smtClean="0"/>
              <a:t>26-09-2021</a:t>
            </a:fld>
            <a:endParaRPr lang="en-IN"/>
          </a:p>
        </p:txBody>
      </p:sp>
      <p:sp>
        <p:nvSpPr>
          <p:cNvPr id="8" name="Footer Placeholder 7">
            <a:extLst>
              <a:ext uri="{FF2B5EF4-FFF2-40B4-BE49-F238E27FC236}">
                <a16:creationId xmlns:a16="http://schemas.microsoft.com/office/drawing/2014/main" id="{A677050D-518F-4239-AFF1-1F56BAB5CC4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B9C11E5-A3A7-473A-AC58-738589DFBE8F}"/>
              </a:ext>
            </a:extLst>
          </p:cNvPr>
          <p:cNvSpPr>
            <a:spLocks noGrp="1"/>
          </p:cNvSpPr>
          <p:nvPr>
            <p:ph type="sldNum" sz="quarter" idx="12"/>
          </p:nvPr>
        </p:nvSpPr>
        <p:spPr/>
        <p:txBody>
          <a:bodyPr/>
          <a:lstStyle/>
          <a:p>
            <a:fld id="{32BE74F4-75F4-4CA7-BAA9-05BF20999C45}" type="slidenum">
              <a:rPr lang="en-IN" smtClean="0"/>
              <a:t>‹#›</a:t>
            </a:fld>
            <a:endParaRPr lang="en-IN"/>
          </a:p>
        </p:txBody>
      </p:sp>
    </p:spTree>
    <p:extLst>
      <p:ext uri="{BB962C8B-B14F-4D97-AF65-F5344CB8AC3E}">
        <p14:creationId xmlns:p14="http://schemas.microsoft.com/office/powerpoint/2010/main" val="3436847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526C-6BDA-4296-BB2E-AB9EF25A70E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492FA86-973F-44C6-9872-020109AF8654}"/>
              </a:ext>
            </a:extLst>
          </p:cNvPr>
          <p:cNvSpPr>
            <a:spLocks noGrp="1"/>
          </p:cNvSpPr>
          <p:nvPr>
            <p:ph type="dt" sz="half" idx="10"/>
          </p:nvPr>
        </p:nvSpPr>
        <p:spPr/>
        <p:txBody>
          <a:bodyPr/>
          <a:lstStyle/>
          <a:p>
            <a:fld id="{9B961A12-7803-45A7-A9DC-6291A9136A75}" type="datetimeFigureOut">
              <a:rPr lang="en-IN" smtClean="0"/>
              <a:t>26-09-2021</a:t>
            </a:fld>
            <a:endParaRPr lang="en-IN"/>
          </a:p>
        </p:txBody>
      </p:sp>
      <p:sp>
        <p:nvSpPr>
          <p:cNvPr id="4" name="Footer Placeholder 3">
            <a:extLst>
              <a:ext uri="{FF2B5EF4-FFF2-40B4-BE49-F238E27FC236}">
                <a16:creationId xmlns:a16="http://schemas.microsoft.com/office/drawing/2014/main" id="{46B2821D-A723-4E3D-91C6-9A51474E7BE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2CFAF0C-505D-4AE1-A51C-06F3095F248A}"/>
              </a:ext>
            </a:extLst>
          </p:cNvPr>
          <p:cNvSpPr>
            <a:spLocks noGrp="1"/>
          </p:cNvSpPr>
          <p:nvPr>
            <p:ph type="sldNum" sz="quarter" idx="12"/>
          </p:nvPr>
        </p:nvSpPr>
        <p:spPr/>
        <p:txBody>
          <a:bodyPr/>
          <a:lstStyle/>
          <a:p>
            <a:fld id="{32BE74F4-75F4-4CA7-BAA9-05BF20999C45}" type="slidenum">
              <a:rPr lang="en-IN" smtClean="0"/>
              <a:t>‹#›</a:t>
            </a:fld>
            <a:endParaRPr lang="en-IN"/>
          </a:p>
        </p:txBody>
      </p:sp>
    </p:spTree>
    <p:extLst>
      <p:ext uri="{BB962C8B-B14F-4D97-AF65-F5344CB8AC3E}">
        <p14:creationId xmlns:p14="http://schemas.microsoft.com/office/powerpoint/2010/main" val="421802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6B5E9B-F548-401A-91E3-4035AA001980}"/>
              </a:ext>
            </a:extLst>
          </p:cNvPr>
          <p:cNvSpPr>
            <a:spLocks noGrp="1"/>
          </p:cNvSpPr>
          <p:nvPr>
            <p:ph type="dt" sz="half" idx="10"/>
          </p:nvPr>
        </p:nvSpPr>
        <p:spPr/>
        <p:txBody>
          <a:bodyPr/>
          <a:lstStyle/>
          <a:p>
            <a:fld id="{9B961A12-7803-45A7-A9DC-6291A9136A75}" type="datetimeFigureOut">
              <a:rPr lang="en-IN" smtClean="0"/>
              <a:t>26-09-2021</a:t>
            </a:fld>
            <a:endParaRPr lang="en-IN"/>
          </a:p>
        </p:txBody>
      </p:sp>
      <p:sp>
        <p:nvSpPr>
          <p:cNvPr id="3" name="Footer Placeholder 2">
            <a:extLst>
              <a:ext uri="{FF2B5EF4-FFF2-40B4-BE49-F238E27FC236}">
                <a16:creationId xmlns:a16="http://schemas.microsoft.com/office/drawing/2014/main" id="{214DF75C-B3E3-43D6-8D60-55F3A48CE49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CC1796D-3339-4167-9DDD-DA156A1F8023}"/>
              </a:ext>
            </a:extLst>
          </p:cNvPr>
          <p:cNvSpPr>
            <a:spLocks noGrp="1"/>
          </p:cNvSpPr>
          <p:nvPr>
            <p:ph type="sldNum" sz="quarter" idx="12"/>
          </p:nvPr>
        </p:nvSpPr>
        <p:spPr/>
        <p:txBody>
          <a:bodyPr/>
          <a:lstStyle/>
          <a:p>
            <a:fld id="{32BE74F4-75F4-4CA7-BAA9-05BF20999C45}" type="slidenum">
              <a:rPr lang="en-IN" smtClean="0"/>
              <a:t>‹#›</a:t>
            </a:fld>
            <a:endParaRPr lang="en-IN"/>
          </a:p>
        </p:txBody>
      </p:sp>
    </p:spTree>
    <p:extLst>
      <p:ext uri="{BB962C8B-B14F-4D97-AF65-F5344CB8AC3E}">
        <p14:creationId xmlns:p14="http://schemas.microsoft.com/office/powerpoint/2010/main" val="4213335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6B87-E4C5-48B0-9984-F25FC37F7A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578434A-13D8-41A3-AF89-9113B1698C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AF5F46E-0E76-4129-9546-C027810118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8BC704F-5D94-43AB-9FCC-593FBCADF6CE}"/>
              </a:ext>
            </a:extLst>
          </p:cNvPr>
          <p:cNvSpPr>
            <a:spLocks noGrp="1"/>
          </p:cNvSpPr>
          <p:nvPr>
            <p:ph type="dt" sz="half" idx="10"/>
          </p:nvPr>
        </p:nvSpPr>
        <p:spPr/>
        <p:txBody>
          <a:bodyPr/>
          <a:lstStyle/>
          <a:p>
            <a:fld id="{9B961A12-7803-45A7-A9DC-6291A9136A75}" type="datetimeFigureOut">
              <a:rPr lang="en-IN" smtClean="0"/>
              <a:t>26-09-2021</a:t>
            </a:fld>
            <a:endParaRPr lang="en-IN"/>
          </a:p>
        </p:txBody>
      </p:sp>
      <p:sp>
        <p:nvSpPr>
          <p:cNvPr id="6" name="Footer Placeholder 5">
            <a:extLst>
              <a:ext uri="{FF2B5EF4-FFF2-40B4-BE49-F238E27FC236}">
                <a16:creationId xmlns:a16="http://schemas.microsoft.com/office/drawing/2014/main" id="{B6EE56A3-3C43-417A-9C2C-594076D4DA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B0CF5A-A110-4B2D-BD73-AF5A908FCB1D}"/>
              </a:ext>
            </a:extLst>
          </p:cNvPr>
          <p:cNvSpPr>
            <a:spLocks noGrp="1"/>
          </p:cNvSpPr>
          <p:nvPr>
            <p:ph type="sldNum" sz="quarter" idx="12"/>
          </p:nvPr>
        </p:nvSpPr>
        <p:spPr/>
        <p:txBody>
          <a:bodyPr/>
          <a:lstStyle/>
          <a:p>
            <a:fld id="{32BE74F4-75F4-4CA7-BAA9-05BF20999C45}" type="slidenum">
              <a:rPr lang="en-IN" smtClean="0"/>
              <a:t>‹#›</a:t>
            </a:fld>
            <a:endParaRPr lang="en-IN"/>
          </a:p>
        </p:txBody>
      </p:sp>
    </p:spTree>
    <p:extLst>
      <p:ext uri="{BB962C8B-B14F-4D97-AF65-F5344CB8AC3E}">
        <p14:creationId xmlns:p14="http://schemas.microsoft.com/office/powerpoint/2010/main" val="3182325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EA1BB-135C-44C4-8558-08EA99216F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0C25222-C162-420E-A6B7-CE2F611456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0E26CFD-C7C6-408F-995D-93A795F026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F2423B4-636B-4908-A53C-327DDF684D02}"/>
              </a:ext>
            </a:extLst>
          </p:cNvPr>
          <p:cNvSpPr>
            <a:spLocks noGrp="1"/>
          </p:cNvSpPr>
          <p:nvPr>
            <p:ph type="dt" sz="half" idx="10"/>
          </p:nvPr>
        </p:nvSpPr>
        <p:spPr/>
        <p:txBody>
          <a:bodyPr/>
          <a:lstStyle/>
          <a:p>
            <a:fld id="{9B961A12-7803-45A7-A9DC-6291A9136A75}" type="datetimeFigureOut">
              <a:rPr lang="en-IN" smtClean="0"/>
              <a:t>26-09-2021</a:t>
            </a:fld>
            <a:endParaRPr lang="en-IN"/>
          </a:p>
        </p:txBody>
      </p:sp>
      <p:sp>
        <p:nvSpPr>
          <p:cNvPr id="6" name="Footer Placeholder 5">
            <a:extLst>
              <a:ext uri="{FF2B5EF4-FFF2-40B4-BE49-F238E27FC236}">
                <a16:creationId xmlns:a16="http://schemas.microsoft.com/office/drawing/2014/main" id="{815D7FEC-2BBA-4BA2-B8F0-A27A0240EEA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4C3F2B5-A658-4B54-AAB4-A3C1194F7C0A}"/>
              </a:ext>
            </a:extLst>
          </p:cNvPr>
          <p:cNvSpPr>
            <a:spLocks noGrp="1"/>
          </p:cNvSpPr>
          <p:nvPr>
            <p:ph type="sldNum" sz="quarter" idx="12"/>
          </p:nvPr>
        </p:nvSpPr>
        <p:spPr/>
        <p:txBody>
          <a:bodyPr/>
          <a:lstStyle/>
          <a:p>
            <a:fld id="{32BE74F4-75F4-4CA7-BAA9-05BF20999C45}" type="slidenum">
              <a:rPr lang="en-IN" smtClean="0"/>
              <a:t>‹#›</a:t>
            </a:fld>
            <a:endParaRPr lang="en-IN"/>
          </a:p>
        </p:txBody>
      </p:sp>
    </p:spTree>
    <p:extLst>
      <p:ext uri="{BB962C8B-B14F-4D97-AF65-F5344CB8AC3E}">
        <p14:creationId xmlns:p14="http://schemas.microsoft.com/office/powerpoint/2010/main" val="2062652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329349-CC20-4ADE-B893-629337E054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F56F436-8357-4B7C-AF61-9A43DCC878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FBFD47-D8AD-4373-846A-227FE23A3B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961A12-7803-45A7-A9DC-6291A9136A75}" type="datetimeFigureOut">
              <a:rPr lang="en-IN" smtClean="0"/>
              <a:t>26-09-2021</a:t>
            </a:fld>
            <a:endParaRPr lang="en-IN"/>
          </a:p>
        </p:txBody>
      </p:sp>
      <p:sp>
        <p:nvSpPr>
          <p:cNvPr id="5" name="Footer Placeholder 4">
            <a:extLst>
              <a:ext uri="{FF2B5EF4-FFF2-40B4-BE49-F238E27FC236}">
                <a16:creationId xmlns:a16="http://schemas.microsoft.com/office/drawing/2014/main" id="{5D402EF2-1F18-4278-909D-517D8BAB56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CF54FBB-61BB-4E00-8505-05DC98AB11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BE74F4-75F4-4CA7-BAA9-05BF20999C45}" type="slidenum">
              <a:rPr lang="en-IN" smtClean="0"/>
              <a:t>‹#›</a:t>
            </a:fld>
            <a:endParaRPr lang="en-IN"/>
          </a:p>
        </p:txBody>
      </p:sp>
    </p:spTree>
    <p:extLst>
      <p:ext uri="{BB962C8B-B14F-4D97-AF65-F5344CB8AC3E}">
        <p14:creationId xmlns:p14="http://schemas.microsoft.com/office/powerpoint/2010/main" val="2368864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4" Type="http://schemas.microsoft.com/office/2007/relationships/hdphoto" Target="../media/hdphoto12.wdp"/></Relationships>
</file>

<file path=ppt/slides/_rels/slide15.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1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1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6.png"/><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18.pn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9.png"/><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21.pn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0" descr="Coronavirus India Updates: Covid-19 tally nears 78,000; Maharashtra&amp;#39;s count  reaches 32,514 - The Economic Times">
            <a:extLst>
              <a:ext uri="{FF2B5EF4-FFF2-40B4-BE49-F238E27FC236}">
                <a16:creationId xmlns:a16="http://schemas.microsoft.com/office/drawing/2014/main" id="{D892456E-5184-4E99-AE5B-531FAC691DB3}"/>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artisticCutout/>
                    </a14:imgEffect>
                    <a14:imgEffect>
                      <a14:sharpenSoften amount="-25000"/>
                    </a14:imgEffect>
                  </a14:imgLayer>
                </a14:imgProps>
              </a:ext>
              <a:ext uri="{28A0092B-C50C-407E-A947-70E740481C1C}">
                <a14:useLocalDpi xmlns:a14="http://schemas.microsoft.com/office/drawing/2010/main" val="0"/>
              </a:ext>
            </a:extLst>
          </a:blip>
          <a:srcRect t="12634" b="12366"/>
          <a:stretch/>
        </p:blipFill>
        <p:spPr bwMode="auto">
          <a:xfrm>
            <a:off x="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D87D475-1DF8-4F3E-A192-BA57CC7D70B8}"/>
              </a:ext>
            </a:extLst>
          </p:cNvPr>
          <p:cNvSpPr>
            <a:spLocks noGrp="1"/>
          </p:cNvSpPr>
          <p:nvPr>
            <p:ph type="ctrTitle"/>
          </p:nvPr>
        </p:nvSpPr>
        <p:spPr>
          <a:xfrm>
            <a:off x="957252" y="2038349"/>
            <a:ext cx="10277475" cy="2612987"/>
          </a:xfrm>
        </p:spPr>
        <p:txBody>
          <a:bodyPr>
            <a:normAutofit/>
          </a:bodyPr>
          <a:lstStyle/>
          <a:p>
            <a:r>
              <a:rPr lang="en-US" dirty="0">
                <a:solidFill>
                  <a:srgbClr val="FFFFFF"/>
                </a:solidFill>
                <a:latin typeface="Arvo" panose="02000000000000000000" pitchFamily="2" charset="0"/>
              </a:rPr>
              <a:t>India’s Journey through the Coronavirus</a:t>
            </a:r>
            <a:br>
              <a:rPr lang="en-US" dirty="0">
                <a:solidFill>
                  <a:srgbClr val="FFFFFF"/>
                </a:solidFill>
                <a:latin typeface="Arvo" panose="02000000000000000000" pitchFamily="2" charset="0"/>
              </a:rPr>
            </a:br>
            <a:r>
              <a:rPr lang="en-US" dirty="0">
                <a:solidFill>
                  <a:srgbClr val="FFFFFF"/>
                </a:solidFill>
                <a:latin typeface="Arvo" panose="02000000000000000000" pitchFamily="2" charset="0"/>
              </a:rPr>
              <a:t>Disease</a:t>
            </a:r>
            <a:endParaRPr lang="en-IN" dirty="0">
              <a:solidFill>
                <a:srgbClr val="FFFFFF"/>
              </a:solidFill>
              <a:latin typeface="Arvo" panose="02000000000000000000" pitchFamily="2" charset="0"/>
            </a:endParaRPr>
          </a:p>
        </p:txBody>
      </p:sp>
      <p:sp>
        <p:nvSpPr>
          <p:cNvPr id="3" name="Subtitle 2">
            <a:extLst>
              <a:ext uri="{FF2B5EF4-FFF2-40B4-BE49-F238E27FC236}">
                <a16:creationId xmlns:a16="http://schemas.microsoft.com/office/drawing/2014/main" id="{B3945103-28E4-46AB-A23E-B67D078AE259}"/>
              </a:ext>
            </a:extLst>
          </p:cNvPr>
          <p:cNvSpPr>
            <a:spLocks noGrp="1"/>
          </p:cNvSpPr>
          <p:nvPr>
            <p:ph type="subTitle" idx="1"/>
          </p:nvPr>
        </p:nvSpPr>
        <p:spPr>
          <a:xfrm>
            <a:off x="1524000" y="5670627"/>
            <a:ext cx="9144000" cy="1098395"/>
          </a:xfrm>
        </p:spPr>
        <p:txBody>
          <a:bodyPr>
            <a:normAutofit/>
          </a:bodyPr>
          <a:lstStyle/>
          <a:p>
            <a:r>
              <a:rPr lang="en-IN" dirty="0">
                <a:solidFill>
                  <a:srgbClr val="FFFFFF"/>
                </a:solidFill>
                <a:latin typeface="Bariol Serif" panose="02000503040000020003" pitchFamily="50" charset="0"/>
              </a:rPr>
              <a:t>WPSG – Group Activity 1</a:t>
            </a:r>
          </a:p>
          <a:p>
            <a:r>
              <a:rPr lang="en-IN">
                <a:solidFill>
                  <a:srgbClr val="FFFFFF"/>
                </a:solidFill>
                <a:latin typeface="Bariol Serif" panose="02000503040000020003" pitchFamily="50" charset="0"/>
              </a:rPr>
              <a:t>Done by: Group </a:t>
            </a:r>
            <a:r>
              <a:rPr lang="en-IN" dirty="0">
                <a:solidFill>
                  <a:srgbClr val="FFFFFF"/>
                </a:solidFill>
                <a:latin typeface="Bariol Serif" panose="02000503040000020003" pitchFamily="50" charset="0"/>
              </a:rPr>
              <a:t>4</a:t>
            </a:r>
          </a:p>
        </p:txBody>
      </p:sp>
    </p:spTree>
    <p:extLst>
      <p:ext uri="{BB962C8B-B14F-4D97-AF65-F5344CB8AC3E}">
        <p14:creationId xmlns:p14="http://schemas.microsoft.com/office/powerpoint/2010/main" val="395799132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2F36CA75-CFBF-4844-B719-8FE9EBADA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3D4A84B9-E564-4DD0-97F8-DBF1C460C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4A599609-F5C2-4A0B-A992-913F814A63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40000"/>
            <a:extLst>
              <a:ext uri="{28A0092B-C50C-407E-A947-70E740481C1C}">
                <a14:useLocalDpi xmlns:a14="http://schemas.microsoft.com/office/drawing/2010/main" val="0"/>
              </a:ext>
            </a:extLst>
          </a:blip>
          <a:stretch>
            <a:fillRect/>
          </a:stretch>
        </p:blipFill>
        <p:spPr>
          <a:xfrm>
            <a:off x="0" y="0"/>
            <a:ext cx="12181172" cy="6858000"/>
          </a:xfrm>
          <a:prstGeom prst="rect">
            <a:avLst/>
          </a:prstGeom>
        </p:spPr>
      </p:pic>
      <p:sp>
        <p:nvSpPr>
          <p:cNvPr id="93" name="Rectangle 92">
            <a:extLst>
              <a:ext uri="{FF2B5EF4-FFF2-40B4-BE49-F238E27FC236}">
                <a16:creationId xmlns:a16="http://schemas.microsoft.com/office/drawing/2014/main" id="{102382E0-0A09-46AE-B955-B911CAFE7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7DE75D4A-0965-4973-BE75-DECCAC9A9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2" name="Picture 4" descr="https://indiapix-lowres.s3.ap-south-1.amazonaws.com/699/PRZH0391DF.JPG">
            <a:extLst>
              <a:ext uri="{FF2B5EF4-FFF2-40B4-BE49-F238E27FC236}">
                <a16:creationId xmlns:a16="http://schemas.microsoft.com/office/drawing/2014/main" id="{4320A640-5D53-4CE0-B8EC-873705933378}"/>
              </a:ext>
            </a:extLst>
          </p:cNvPr>
          <p:cNvPicPr>
            <a:picLocks noChangeAspect="1" noChangeArrowheads="1"/>
          </p:cNvPicPr>
          <p:nvPr/>
        </p:nvPicPr>
        <p:blipFill rotWithShape="1">
          <a:blip r:embed="rId3">
            <a:alphaModFix amt="60000"/>
            <a:extLst>
              <a:ext uri="{28A0092B-C50C-407E-A947-70E740481C1C}">
                <a14:useLocalDpi xmlns:a14="http://schemas.microsoft.com/office/drawing/2010/main" val="0"/>
              </a:ext>
            </a:extLst>
          </a:blip>
          <a:srcRect t="14043" b="1602"/>
          <a:stretch/>
        </p:blipFill>
        <p:spPr bwMode="auto">
          <a:xfrm>
            <a:off x="6094532" y="10"/>
            <a:ext cx="6093578" cy="343111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oronavirus Lockdown in India 2021: Covid-19 Cases in Delhi, Maharashtra,  Pune, Punjab">
            <a:extLst>
              <a:ext uri="{FF2B5EF4-FFF2-40B4-BE49-F238E27FC236}">
                <a16:creationId xmlns:a16="http://schemas.microsoft.com/office/drawing/2014/main" id="{C72F1602-590E-4200-8463-0BADF9523D4A}"/>
              </a:ext>
            </a:extLst>
          </p:cNvPr>
          <p:cNvPicPr>
            <a:picLocks noChangeAspect="1" noChangeArrowheads="1"/>
          </p:cNvPicPr>
          <p:nvPr/>
        </p:nvPicPr>
        <p:blipFill rotWithShape="1">
          <a:blip r:embed="rId4">
            <a:alphaModFix amt="60000"/>
            <a:extLst>
              <a:ext uri="{28A0092B-C50C-407E-A947-70E740481C1C}">
                <a14:useLocalDpi xmlns:a14="http://schemas.microsoft.com/office/drawing/2010/main" val="0"/>
              </a:ext>
            </a:extLst>
          </a:blip>
          <a:srcRect l="1433" r="-3" b="-3"/>
          <a:stretch/>
        </p:blipFill>
        <p:spPr bwMode="auto">
          <a:xfrm>
            <a:off x="4763" y="10"/>
            <a:ext cx="6093578" cy="343111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Each burning pyre is an unspeakable horror&amp;#39; – a researcher&amp;#39;s account of India&amp;#39;s  Covid-19 crisis">
            <a:extLst>
              <a:ext uri="{FF2B5EF4-FFF2-40B4-BE49-F238E27FC236}">
                <a16:creationId xmlns:a16="http://schemas.microsoft.com/office/drawing/2014/main" id="{FAA76FA0-AD20-4314-B6E6-A4474A63188A}"/>
              </a:ext>
            </a:extLst>
          </p:cNvPr>
          <p:cNvPicPr>
            <a:picLocks noChangeAspect="1" noChangeArrowheads="1"/>
          </p:cNvPicPr>
          <p:nvPr/>
        </p:nvPicPr>
        <p:blipFill rotWithShape="1">
          <a:blip r:embed="rId5">
            <a:alphaModFix amt="60000"/>
            <a:extLst>
              <a:ext uri="{28A0092B-C50C-407E-A947-70E740481C1C}">
                <a14:useLocalDpi xmlns:a14="http://schemas.microsoft.com/office/drawing/2010/main" val="0"/>
              </a:ext>
            </a:extLst>
          </a:blip>
          <a:srcRect l="6762" r="2" b="2"/>
          <a:stretch/>
        </p:blipFill>
        <p:spPr bwMode="auto">
          <a:xfrm>
            <a:off x="6097280" y="3426870"/>
            <a:ext cx="6093578" cy="343112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UN chief appeals to business leaders to help quell &amp;#39;a tsunami of suffering&amp;#39;  caused by COVID | | UN News">
            <a:extLst>
              <a:ext uri="{FF2B5EF4-FFF2-40B4-BE49-F238E27FC236}">
                <a16:creationId xmlns:a16="http://schemas.microsoft.com/office/drawing/2014/main" id="{F7AA2B74-757A-4511-AD5F-9A5D2793BA36}"/>
              </a:ext>
            </a:extLst>
          </p:cNvPr>
          <p:cNvPicPr>
            <a:picLocks noChangeAspect="1" noChangeArrowheads="1"/>
          </p:cNvPicPr>
          <p:nvPr/>
        </p:nvPicPr>
        <p:blipFill rotWithShape="1">
          <a:blip r:embed="rId6">
            <a:alphaModFix amt="60000"/>
            <a:extLst>
              <a:ext uri="{28A0092B-C50C-407E-A947-70E740481C1C}">
                <a14:useLocalDpi xmlns:a14="http://schemas.microsoft.com/office/drawing/2010/main" val="0"/>
              </a:ext>
            </a:extLst>
          </a:blip>
          <a:srcRect l="7314" r="12325" b="3"/>
          <a:stretch/>
        </p:blipFill>
        <p:spPr bwMode="auto">
          <a:xfrm>
            <a:off x="7511" y="3426870"/>
            <a:ext cx="6093578" cy="3431129"/>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63608F30-D748-4891-A0E5-439DCF49BA36}"/>
              </a:ext>
            </a:extLst>
          </p:cNvPr>
          <p:cNvSpPr/>
          <p:nvPr/>
        </p:nvSpPr>
        <p:spPr>
          <a:xfrm>
            <a:off x="1188109" y="2491438"/>
            <a:ext cx="10092921" cy="2234888"/>
          </a:xfrm>
          <a:prstGeom prst="rect">
            <a:avLst/>
          </a:prstGeom>
          <a:solidFill>
            <a:schemeClr val="bg1">
              <a:alpha val="74000"/>
            </a:schemeClr>
          </a:solidFill>
          <a:ln>
            <a:noFill/>
          </a:ln>
          <a:effectLst>
            <a:outerShdw dist="50800" dir="5400000" sx="106000" sy="106000" algn="ctr" rotWithShape="0">
              <a:srgbClr val="000000">
                <a:alpha val="0"/>
              </a:srgbClr>
            </a:outerShdw>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CC35E3E1-0756-4EEE-9320-61B9FA4AB4C1}"/>
              </a:ext>
            </a:extLst>
          </p:cNvPr>
          <p:cNvSpPr>
            <a:spLocks noGrp="1"/>
          </p:cNvSpPr>
          <p:nvPr>
            <p:ph type="title"/>
          </p:nvPr>
        </p:nvSpPr>
        <p:spPr>
          <a:xfrm>
            <a:off x="1333643" y="2491438"/>
            <a:ext cx="9801854" cy="1019038"/>
          </a:xfrm>
        </p:spPr>
        <p:txBody>
          <a:bodyPr anchor="b">
            <a:normAutofit/>
          </a:bodyPr>
          <a:lstStyle/>
          <a:p>
            <a:pPr algn="ctr"/>
            <a:r>
              <a:rPr lang="en-IN" sz="4800" dirty="0">
                <a:solidFill>
                  <a:srgbClr val="002060"/>
                </a:solidFill>
                <a:latin typeface="Brush Script MT" panose="03060802040406070304" pitchFamily="66" charset="0"/>
              </a:rPr>
              <a:t>“We are living through what will be History”</a:t>
            </a:r>
          </a:p>
        </p:txBody>
      </p:sp>
      <p:sp>
        <p:nvSpPr>
          <p:cNvPr id="3" name="Content Placeholder 2">
            <a:extLst>
              <a:ext uri="{FF2B5EF4-FFF2-40B4-BE49-F238E27FC236}">
                <a16:creationId xmlns:a16="http://schemas.microsoft.com/office/drawing/2014/main" id="{67CF9F53-D509-4690-A415-CF9A3DCCE12C}"/>
              </a:ext>
            </a:extLst>
          </p:cNvPr>
          <p:cNvSpPr>
            <a:spLocks noGrp="1"/>
          </p:cNvSpPr>
          <p:nvPr>
            <p:ph idx="1"/>
          </p:nvPr>
        </p:nvSpPr>
        <p:spPr>
          <a:xfrm>
            <a:off x="1191966" y="3510477"/>
            <a:ext cx="9801854" cy="1156774"/>
          </a:xfrm>
        </p:spPr>
        <p:txBody>
          <a:bodyPr anchor="t">
            <a:normAutofit/>
          </a:bodyPr>
          <a:lstStyle/>
          <a:p>
            <a:pPr marL="0" indent="0" algn="ctr">
              <a:buNone/>
            </a:pPr>
            <a:r>
              <a:rPr lang="en-US" sz="1800" dirty="0">
                <a:solidFill>
                  <a:srgbClr val="002060"/>
                </a:solidFill>
              </a:rPr>
              <a:t>The Lockdown saw the emergence of a wide variety of sources of revenue created out of desperation, cries of help, and the constant reminder that we were living what will be learnt in the future books as </a:t>
            </a:r>
            <a:r>
              <a:rPr lang="en-US" sz="1800" i="1" dirty="0">
                <a:solidFill>
                  <a:srgbClr val="002060"/>
                </a:solidFill>
              </a:rPr>
              <a:t>the most significant event of human history till date</a:t>
            </a:r>
            <a:br>
              <a:rPr lang="en-US" sz="1800" dirty="0">
                <a:solidFill>
                  <a:srgbClr val="002060"/>
                </a:solidFill>
              </a:rPr>
            </a:br>
            <a:endParaRPr lang="en-IN" sz="1800" dirty="0">
              <a:solidFill>
                <a:srgbClr val="002060"/>
              </a:solidFill>
            </a:endParaRPr>
          </a:p>
        </p:txBody>
      </p:sp>
    </p:spTree>
    <p:extLst>
      <p:ext uri="{BB962C8B-B14F-4D97-AF65-F5344CB8AC3E}">
        <p14:creationId xmlns:p14="http://schemas.microsoft.com/office/powerpoint/2010/main" val="3430400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EAB8-A7B7-46C5-97FD-B7E7AC15F2E3}"/>
              </a:ext>
            </a:extLst>
          </p:cNvPr>
          <p:cNvSpPr>
            <a:spLocks noGrp="1"/>
          </p:cNvSpPr>
          <p:nvPr>
            <p:ph type="title"/>
          </p:nvPr>
        </p:nvSpPr>
        <p:spPr>
          <a:xfrm>
            <a:off x="632079" y="3870954"/>
            <a:ext cx="5059245" cy="761271"/>
          </a:xfrm>
        </p:spPr>
        <p:txBody>
          <a:bodyPr>
            <a:noAutofit/>
          </a:bodyPr>
          <a:lstStyle/>
          <a:p>
            <a:r>
              <a:rPr lang="en-IN" sz="4800" dirty="0">
                <a:solidFill>
                  <a:schemeClr val="accent6">
                    <a:lumMod val="60000"/>
                    <a:lumOff val="40000"/>
                  </a:schemeClr>
                </a:solidFill>
                <a:latin typeface="Brush Script MT" panose="03060802040406070304" pitchFamily="66" charset="0"/>
              </a:rPr>
              <a:t>A moment of Happiness in the Suffering</a:t>
            </a:r>
          </a:p>
        </p:txBody>
      </p:sp>
      <p:sp>
        <p:nvSpPr>
          <p:cNvPr id="81" name="Freeform: Shape 80">
            <a:extLst>
              <a:ext uri="{FF2B5EF4-FFF2-40B4-BE49-F238E27FC236}">
                <a16:creationId xmlns:a16="http://schemas.microsoft.com/office/drawing/2014/main" id="{AEECF78C-1048-456C-88A0-4414123211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 y="292608"/>
            <a:ext cx="1762956" cy="3182112"/>
          </a:xfrm>
          <a:custGeom>
            <a:avLst/>
            <a:gdLst>
              <a:gd name="connsiteX0" fmla="*/ 171900 w 1762956"/>
              <a:gd name="connsiteY0" fmla="*/ 0 h 3182112"/>
              <a:gd name="connsiteX1" fmla="*/ 1762956 w 1762956"/>
              <a:gd name="connsiteY1" fmla="*/ 1591056 h 3182112"/>
              <a:gd name="connsiteX2" fmla="*/ 171900 w 1762956"/>
              <a:gd name="connsiteY2" fmla="*/ 3182112 h 3182112"/>
              <a:gd name="connsiteX3" fmla="*/ 9224 w 1762956"/>
              <a:gd name="connsiteY3" fmla="*/ 3173898 h 3182112"/>
              <a:gd name="connsiteX4" fmla="*/ 0 w 1762956"/>
              <a:gd name="connsiteY4" fmla="*/ 3172490 h 3182112"/>
              <a:gd name="connsiteX5" fmla="*/ 0 w 1762956"/>
              <a:gd name="connsiteY5" fmla="*/ 9622 h 3182112"/>
              <a:gd name="connsiteX6" fmla="*/ 9224 w 1762956"/>
              <a:gd name="connsiteY6" fmla="*/ 8215 h 3182112"/>
              <a:gd name="connsiteX7" fmla="*/ 171900 w 1762956"/>
              <a:gd name="connsiteY7" fmla="*/ 0 h 31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956" h="3182112">
                <a:moveTo>
                  <a:pt x="171900" y="0"/>
                </a:moveTo>
                <a:cubicBezTo>
                  <a:pt x="1050616" y="0"/>
                  <a:pt x="1762956" y="712340"/>
                  <a:pt x="1762956" y="1591056"/>
                </a:cubicBezTo>
                <a:cubicBezTo>
                  <a:pt x="1762956" y="2469772"/>
                  <a:pt x="1050616" y="3182112"/>
                  <a:pt x="171900" y="3182112"/>
                </a:cubicBezTo>
                <a:cubicBezTo>
                  <a:pt x="116980" y="3182112"/>
                  <a:pt x="62710" y="3179330"/>
                  <a:pt x="9224" y="3173898"/>
                </a:cubicBezTo>
                <a:lnTo>
                  <a:pt x="0" y="3172490"/>
                </a:lnTo>
                <a:lnTo>
                  <a:pt x="0" y="9622"/>
                </a:lnTo>
                <a:lnTo>
                  <a:pt x="9224" y="8215"/>
                </a:lnTo>
                <a:cubicBezTo>
                  <a:pt x="62710" y="2783"/>
                  <a:pt x="116980" y="0"/>
                  <a:pt x="1719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218" name="Picture 2" descr="Dalgona Coffee Recipe | How to Make Whipped Coffee | Frothy Coffee - YouTube">
            <a:extLst>
              <a:ext uri="{FF2B5EF4-FFF2-40B4-BE49-F238E27FC236}">
                <a16:creationId xmlns:a16="http://schemas.microsoft.com/office/drawing/2014/main" id="{FABC35C6-0B87-4940-8502-ED65FE27A6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854" r="37632" b="3"/>
          <a:stretch/>
        </p:blipFill>
        <p:spPr bwMode="auto">
          <a:xfrm>
            <a:off x="-6" y="457200"/>
            <a:ext cx="1598364" cy="2852928"/>
          </a:xfrm>
          <a:custGeom>
            <a:avLst/>
            <a:gdLst/>
            <a:ahLst/>
            <a:cxnLst/>
            <a:rect l="l" t="t" r="r" b="b"/>
            <a:pathLst>
              <a:path w="1598364" h="2852928">
                <a:moveTo>
                  <a:pt x="171900" y="0"/>
                </a:moveTo>
                <a:cubicBezTo>
                  <a:pt x="959714" y="0"/>
                  <a:pt x="1598364" y="638650"/>
                  <a:pt x="1598364" y="1426464"/>
                </a:cubicBezTo>
                <a:cubicBezTo>
                  <a:pt x="1598364" y="2214278"/>
                  <a:pt x="959714" y="2852928"/>
                  <a:pt x="171900" y="2852928"/>
                </a:cubicBezTo>
                <a:cubicBezTo>
                  <a:pt x="122662" y="2852928"/>
                  <a:pt x="74006" y="2850433"/>
                  <a:pt x="26052" y="2845563"/>
                </a:cubicBezTo>
                <a:lnTo>
                  <a:pt x="0" y="2841587"/>
                </a:lnTo>
                <a:lnTo>
                  <a:pt x="0" y="11341"/>
                </a:lnTo>
                <a:lnTo>
                  <a:pt x="26052" y="7365"/>
                </a:lnTo>
                <a:cubicBezTo>
                  <a:pt x="74006" y="2495"/>
                  <a:pt x="122662" y="0"/>
                  <a:pt x="171900" y="0"/>
                </a:cubicBezTo>
                <a:close/>
              </a:path>
            </a:pathLst>
          </a:custGeom>
          <a:noFill/>
          <a:extLst>
            <a:ext uri="{909E8E84-426E-40DD-AFC4-6F175D3DCCD1}">
              <a14:hiddenFill xmlns:a14="http://schemas.microsoft.com/office/drawing/2010/main">
                <a:solidFill>
                  <a:srgbClr val="FFFFFF"/>
                </a:solidFill>
              </a14:hiddenFill>
            </a:ext>
          </a:extLst>
        </p:spPr>
      </p:pic>
      <p:sp>
        <p:nvSpPr>
          <p:cNvPr id="83" name="Oval 82">
            <a:extLst>
              <a:ext uri="{FF2B5EF4-FFF2-40B4-BE49-F238E27FC236}">
                <a16:creationId xmlns:a16="http://schemas.microsoft.com/office/drawing/2014/main" id="{F4C8155D-EBB3-4B50-B945-2D47A2C5C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78307" y="2926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16" descr="https://indiapix-lowres.s3.ap-south-1.amazonaws.com/699/SLHM3273DT.JPG">
            <a:extLst>
              <a:ext uri="{FF2B5EF4-FFF2-40B4-BE49-F238E27FC236}">
                <a16:creationId xmlns:a16="http://schemas.microsoft.com/office/drawing/2014/main" id="{83E39D33-61EF-4AC5-821D-7C9F9FA637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3249" b="-1"/>
          <a:stretch/>
        </p:blipFill>
        <p:spPr bwMode="auto">
          <a:xfrm>
            <a:off x="2142899" y="457200"/>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sp>
        <p:nvSpPr>
          <p:cNvPr id="85" name="Oval 84">
            <a:extLst>
              <a:ext uri="{FF2B5EF4-FFF2-40B4-BE49-F238E27FC236}">
                <a16:creationId xmlns:a16="http://schemas.microsoft.com/office/drawing/2014/main" id="{EE99A833-6C48-4919-98F7-4D15C7369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75776" y="2926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226" name="Picture 10" descr="https://indiapix-lowres.s3.ap-south-1.amazonaws.com/699/SLHM11135DF.JPG">
            <a:extLst>
              <a:ext uri="{FF2B5EF4-FFF2-40B4-BE49-F238E27FC236}">
                <a16:creationId xmlns:a16="http://schemas.microsoft.com/office/drawing/2014/main" id="{D892B3C9-6416-4FCA-929F-BFBED66A9B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71" r="33627" b="-2"/>
          <a:stretch/>
        </p:blipFill>
        <p:spPr bwMode="auto">
          <a:xfrm>
            <a:off x="5540368" y="457200"/>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sp>
        <p:nvSpPr>
          <p:cNvPr id="87" name="Oval 86">
            <a:extLst>
              <a:ext uri="{FF2B5EF4-FFF2-40B4-BE49-F238E27FC236}">
                <a16:creationId xmlns:a16="http://schemas.microsoft.com/office/drawing/2014/main" id="{CF523106-7311-45AB-A97A-9BE6E22AC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3245" y="302170"/>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224" name="Picture 8" descr="https://indiapix-lowres.s3.ap-south-1.amazonaws.com/699/SLHM0689DF.JPG">
            <a:extLst>
              <a:ext uri="{FF2B5EF4-FFF2-40B4-BE49-F238E27FC236}">
                <a16:creationId xmlns:a16="http://schemas.microsoft.com/office/drawing/2014/main" id="{5E9C20F3-020D-40EB-BC08-793851FCD4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543" r="18458" b="2"/>
          <a:stretch/>
        </p:blipFill>
        <p:spPr bwMode="auto">
          <a:xfrm>
            <a:off x="8937837" y="466762"/>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1835C0E-7838-46A5-A188-45AFDA2FC745}"/>
              </a:ext>
            </a:extLst>
          </p:cNvPr>
          <p:cNvSpPr>
            <a:spLocks noGrp="1"/>
          </p:cNvSpPr>
          <p:nvPr>
            <p:ph idx="1"/>
          </p:nvPr>
        </p:nvSpPr>
        <p:spPr>
          <a:xfrm>
            <a:off x="632078" y="5022009"/>
            <a:ext cx="5059245" cy="1492796"/>
          </a:xfrm>
        </p:spPr>
        <p:txBody>
          <a:bodyPr anchor="t">
            <a:normAutofit/>
          </a:bodyPr>
          <a:lstStyle/>
          <a:p>
            <a:pPr marL="0" indent="0">
              <a:buNone/>
            </a:pPr>
            <a:r>
              <a:rPr lang="en-US" sz="1800" dirty="0"/>
              <a:t>It also gave time and opportunity for us to spend time with our families, reflect on ourselves, and nurture dormant hobbies, which was perhaps the only takeaway from the events. Soon enough, the first wave receded, and the "</a:t>
            </a:r>
            <a:r>
              <a:rPr lang="en-US" sz="1800" i="1" dirty="0"/>
              <a:t>Unlock 1“ </a:t>
            </a:r>
            <a:r>
              <a:rPr lang="en-US" sz="1800" dirty="0"/>
              <a:t>began</a:t>
            </a:r>
            <a:endParaRPr lang="en-IN" sz="1800" dirty="0"/>
          </a:p>
        </p:txBody>
      </p:sp>
      <p:sp>
        <p:nvSpPr>
          <p:cNvPr id="89" name="Oval 88">
            <a:extLst>
              <a:ext uri="{FF2B5EF4-FFF2-40B4-BE49-F238E27FC236}">
                <a16:creationId xmlns:a16="http://schemas.microsoft.com/office/drawing/2014/main" id="{7C1CFE70-2BD5-4661-8AF9-D097E65E7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9027" y="338505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222" name="Picture 6" descr="https://indiapix-lowres.s3.ap-south-1.amazonaws.com/699/SLHM12770DF.JPG">
            <a:extLst>
              <a:ext uri="{FF2B5EF4-FFF2-40B4-BE49-F238E27FC236}">
                <a16:creationId xmlns:a16="http://schemas.microsoft.com/office/drawing/2014/main" id="{9F563352-599F-4ACF-BBA8-B4420F7C49C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750" r="21499" b="-1"/>
          <a:stretch/>
        </p:blipFill>
        <p:spPr bwMode="auto">
          <a:xfrm>
            <a:off x="7223619" y="3549650"/>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sp>
        <p:nvSpPr>
          <p:cNvPr id="91" name="Freeform: Shape 90">
            <a:extLst>
              <a:ext uri="{FF2B5EF4-FFF2-40B4-BE49-F238E27FC236}">
                <a16:creationId xmlns:a16="http://schemas.microsoft.com/office/drawing/2014/main" id="{5A6B4445-DDB3-4971-8FBA-4DCAF08C0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429044" y="3319690"/>
            <a:ext cx="1762956" cy="3182112"/>
          </a:xfrm>
          <a:custGeom>
            <a:avLst/>
            <a:gdLst>
              <a:gd name="connsiteX0" fmla="*/ 171900 w 1762956"/>
              <a:gd name="connsiteY0" fmla="*/ 0 h 3182112"/>
              <a:gd name="connsiteX1" fmla="*/ 1762956 w 1762956"/>
              <a:gd name="connsiteY1" fmla="*/ 1591056 h 3182112"/>
              <a:gd name="connsiteX2" fmla="*/ 171900 w 1762956"/>
              <a:gd name="connsiteY2" fmla="*/ 3182112 h 3182112"/>
              <a:gd name="connsiteX3" fmla="*/ 9224 w 1762956"/>
              <a:gd name="connsiteY3" fmla="*/ 3173898 h 3182112"/>
              <a:gd name="connsiteX4" fmla="*/ 0 w 1762956"/>
              <a:gd name="connsiteY4" fmla="*/ 3172490 h 3182112"/>
              <a:gd name="connsiteX5" fmla="*/ 0 w 1762956"/>
              <a:gd name="connsiteY5" fmla="*/ 9622 h 3182112"/>
              <a:gd name="connsiteX6" fmla="*/ 9224 w 1762956"/>
              <a:gd name="connsiteY6" fmla="*/ 8215 h 3182112"/>
              <a:gd name="connsiteX7" fmla="*/ 171900 w 1762956"/>
              <a:gd name="connsiteY7" fmla="*/ 0 h 31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956" h="3182112">
                <a:moveTo>
                  <a:pt x="171900" y="0"/>
                </a:moveTo>
                <a:cubicBezTo>
                  <a:pt x="1050616" y="0"/>
                  <a:pt x="1762956" y="712340"/>
                  <a:pt x="1762956" y="1591056"/>
                </a:cubicBezTo>
                <a:cubicBezTo>
                  <a:pt x="1762956" y="2469772"/>
                  <a:pt x="1050616" y="3182112"/>
                  <a:pt x="171900" y="3182112"/>
                </a:cubicBezTo>
                <a:cubicBezTo>
                  <a:pt x="116980" y="3182112"/>
                  <a:pt x="62710" y="3179330"/>
                  <a:pt x="9224" y="3173898"/>
                </a:cubicBezTo>
                <a:lnTo>
                  <a:pt x="0" y="3172490"/>
                </a:lnTo>
                <a:lnTo>
                  <a:pt x="0" y="9622"/>
                </a:lnTo>
                <a:lnTo>
                  <a:pt x="9224" y="8215"/>
                </a:lnTo>
                <a:cubicBezTo>
                  <a:pt x="62710" y="2783"/>
                  <a:pt x="116980" y="0"/>
                  <a:pt x="1719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228" name="Picture 12" descr="https://indiapix-lowres.s3.ap-south-1.amazonaws.com/699/SLZH5603DF.JPG">
            <a:extLst>
              <a:ext uri="{FF2B5EF4-FFF2-40B4-BE49-F238E27FC236}">
                <a16:creationId xmlns:a16="http://schemas.microsoft.com/office/drawing/2014/main" id="{E01114BA-CFD8-4C76-99A1-CD6728A686D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6177" r="16426" b="-1"/>
          <a:stretch/>
        </p:blipFill>
        <p:spPr bwMode="auto">
          <a:xfrm>
            <a:off x="10593636" y="3484282"/>
            <a:ext cx="1598364" cy="2852928"/>
          </a:xfrm>
          <a:custGeom>
            <a:avLst/>
            <a:gdLst/>
            <a:ahLst/>
            <a:cxnLst/>
            <a:rect l="l" t="t" r="r" b="b"/>
            <a:pathLst>
              <a:path w="1598364" h="2852928">
                <a:moveTo>
                  <a:pt x="1426464" y="0"/>
                </a:moveTo>
                <a:cubicBezTo>
                  <a:pt x="1475702" y="0"/>
                  <a:pt x="1524358" y="2495"/>
                  <a:pt x="1572312" y="7365"/>
                </a:cubicBezTo>
                <a:lnTo>
                  <a:pt x="1598364" y="11341"/>
                </a:lnTo>
                <a:lnTo>
                  <a:pt x="1598364" y="2841587"/>
                </a:lnTo>
                <a:lnTo>
                  <a:pt x="1572312" y="2845563"/>
                </a:lnTo>
                <a:cubicBezTo>
                  <a:pt x="1524358" y="2850433"/>
                  <a:pt x="1475702"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08679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0" name="Rectangle 14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7C2DCF9-0EDC-479C-8D0B-FC928FAE7729}"/>
              </a:ext>
            </a:extLst>
          </p:cNvPr>
          <p:cNvSpPr>
            <a:spLocks noGrp="1"/>
          </p:cNvSpPr>
          <p:nvPr>
            <p:ph type="title"/>
          </p:nvPr>
        </p:nvSpPr>
        <p:spPr>
          <a:xfrm>
            <a:off x="249004" y="446044"/>
            <a:ext cx="5933594" cy="1325563"/>
          </a:xfrm>
        </p:spPr>
        <p:txBody>
          <a:bodyPr anchor="b">
            <a:normAutofit/>
          </a:bodyPr>
          <a:lstStyle/>
          <a:p>
            <a:r>
              <a:rPr lang="en-IN" dirty="0">
                <a:solidFill>
                  <a:srgbClr val="7030A0"/>
                </a:solidFill>
                <a:latin typeface="Special Elite" panose="02000506000000020004" pitchFamily="2" charset="0"/>
              </a:rPr>
              <a:t>The Fool’s Paradise</a:t>
            </a:r>
          </a:p>
        </p:txBody>
      </p:sp>
      <p:cxnSp>
        <p:nvCxnSpPr>
          <p:cNvPr id="10251" name="Straight Connector 14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FE157DE-F529-4488-966F-551D91C26E07}"/>
              </a:ext>
            </a:extLst>
          </p:cNvPr>
          <p:cNvSpPr>
            <a:spLocks noGrp="1"/>
          </p:cNvSpPr>
          <p:nvPr>
            <p:ph idx="1"/>
          </p:nvPr>
        </p:nvSpPr>
        <p:spPr>
          <a:xfrm>
            <a:off x="681233" y="2479039"/>
            <a:ext cx="5562927" cy="4035760"/>
          </a:xfrm>
        </p:spPr>
        <p:txBody>
          <a:bodyPr>
            <a:normAutofit lnSpcReduction="10000"/>
          </a:bodyPr>
          <a:lstStyle/>
          <a:p>
            <a:pPr marL="0" indent="0" algn="ctr">
              <a:buNone/>
            </a:pPr>
            <a:r>
              <a:rPr lang="en-US" sz="2000" dirty="0">
                <a:solidFill>
                  <a:schemeClr val="bg1"/>
                </a:solidFill>
              </a:rPr>
              <a:t>The first lockdown was lifted in various phases. First one began around July when cases reduced, and varied in different parts of India, state governments imposing Lockdown whenever necessary based on their current situations. </a:t>
            </a:r>
          </a:p>
          <a:p>
            <a:pPr marL="0" indent="0" algn="ctr">
              <a:buNone/>
            </a:pPr>
            <a:r>
              <a:rPr lang="en-US" sz="2000" dirty="0">
                <a:solidFill>
                  <a:schemeClr val="bg1"/>
                </a:solidFill>
              </a:rPr>
              <a:t>Eventually, many times, it felt like everything would gradually return back to normal. People began walking on streets, going on regular jobs, and the possibility of reopening of Schools created kindled various emotions in the hearts and minds of 50% of India, which had not seen the doors of their educational institutes from months, and were fortunately, or unfortunately deprived of their education.</a:t>
            </a:r>
            <a:br>
              <a:rPr lang="en-US" sz="2000" dirty="0">
                <a:solidFill>
                  <a:schemeClr val="bg1"/>
                </a:solidFill>
              </a:rPr>
            </a:br>
            <a:endParaRPr lang="en-IN" sz="2000" dirty="0">
              <a:solidFill>
                <a:schemeClr val="bg1"/>
              </a:solidFill>
            </a:endParaRPr>
          </a:p>
        </p:txBody>
      </p:sp>
      <p:pic>
        <p:nvPicPr>
          <p:cNvPr id="10246" name="Picture 6" descr="Deserted roads in Delhi as people observe Janata Curfew - Shafaqna India |  Indian Shia News Agency">
            <a:extLst>
              <a:ext uri="{FF2B5EF4-FFF2-40B4-BE49-F238E27FC236}">
                <a16:creationId xmlns:a16="http://schemas.microsoft.com/office/drawing/2014/main" id="{6F78B1EA-D864-4F1F-86DE-B3E5E2049B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879" r="10084" b="-1"/>
          <a:stretch/>
        </p:blipFill>
        <p:spPr bwMode="auto">
          <a:xfrm>
            <a:off x="7228994" y="369913"/>
            <a:ext cx="2421038" cy="2784532"/>
          </a:xfrm>
          <a:prstGeom prst="rect">
            <a:avLst/>
          </a:prstGeom>
          <a:noFill/>
          <a:extLst>
            <a:ext uri="{909E8E84-426E-40DD-AFC4-6F175D3DCCD1}">
              <a14:hiddenFill xmlns:a14="http://schemas.microsoft.com/office/drawing/2010/main">
                <a:solidFill>
                  <a:srgbClr val="FFFFFF"/>
                </a:solidFill>
              </a14:hiddenFill>
            </a:ext>
          </a:extLst>
        </p:spPr>
      </p:pic>
      <p:sp>
        <p:nvSpPr>
          <p:cNvPr id="145" name="Rectangle 144">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8" name="Picture 8" descr="Why we should wear masks">
            <a:extLst>
              <a:ext uri="{FF2B5EF4-FFF2-40B4-BE49-F238E27FC236}">
                <a16:creationId xmlns:a16="http://schemas.microsoft.com/office/drawing/2014/main" id="{6813FC61-5E89-49EC-A0A2-01638C1BBB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1614"/>
          <a:stretch/>
        </p:blipFill>
        <p:spPr bwMode="auto">
          <a:xfrm>
            <a:off x="8117459" y="3730267"/>
            <a:ext cx="3431044" cy="2784532"/>
          </a:xfrm>
          <a:prstGeom prst="rect">
            <a:avLst/>
          </a:prstGeom>
          <a:noFill/>
          <a:extLst>
            <a:ext uri="{909E8E84-426E-40DD-AFC4-6F175D3DCCD1}">
              <a14:hiddenFill xmlns:a14="http://schemas.microsoft.com/office/drawing/2010/main">
                <a:solidFill>
                  <a:srgbClr val="FFFFFF"/>
                </a:solidFill>
              </a14:hiddenFill>
            </a:ext>
          </a:extLst>
        </p:spPr>
      </p:pic>
      <p:sp>
        <p:nvSpPr>
          <p:cNvPr id="147" name="Rectangle 146">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2" descr="Deserted roads in Delhi as people observe Janata Curfew - Shafaqna India |  Indian Shia News Agency">
            <a:extLst>
              <a:ext uri="{FF2B5EF4-FFF2-40B4-BE49-F238E27FC236}">
                <a16:creationId xmlns:a16="http://schemas.microsoft.com/office/drawing/2014/main" id="{326EED32-15B8-472B-A1B4-1A16A4C5849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391907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6" name="Rectangle 72">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14BD6A-9334-4E8C-8AB3-6DBEB950CF33}"/>
              </a:ext>
            </a:extLst>
          </p:cNvPr>
          <p:cNvSpPr>
            <a:spLocks noGrp="1"/>
          </p:cNvSpPr>
          <p:nvPr>
            <p:ph type="title"/>
          </p:nvPr>
        </p:nvSpPr>
        <p:spPr>
          <a:xfrm>
            <a:off x="838198" y="4427999"/>
            <a:ext cx="9761377" cy="2075437"/>
          </a:xfrm>
        </p:spPr>
        <p:txBody>
          <a:bodyPr vert="horz" wrap="square" lIns="91440" tIns="45720" rIns="91440" bIns="45720" rtlCol="0" anchor="b">
            <a:normAutofit/>
          </a:bodyPr>
          <a:lstStyle/>
          <a:p>
            <a:r>
              <a:rPr lang="en-US" sz="7200" kern="1200" dirty="0">
                <a:solidFill>
                  <a:srgbClr val="701506"/>
                </a:solidFill>
                <a:latin typeface="Special Elite" panose="02000506000000020004" pitchFamily="2" charset="0"/>
              </a:rPr>
              <a:t>The Second wave</a:t>
            </a:r>
          </a:p>
        </p:txBody>
      </p:sp>
      <p:pic>
        <p:nvPicPr>
          <p:cNvPr id="5124" name="Picture 4" descr="The suffering and the resurrection: An overview of Covid-19 - Council for  World Mission">
            <a:extLst>
              <a:ext uri="{FF2B5EF4-FFF2-40B4-BE49-F238E27FC236}">
                <a16:creationId xmlns:a16="http://schemas.microsoft.com/office/drawing/2014/main" id="{ED892986-5EDB-4DFB-89FF-5666B4BE24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01" r="8797" b="3"/>
          <a:stretch/>
        </p:blipFill>
        <p:spPr bwMode="auto">
          <a:xfrm>
            <a:off x="6" y="-1"/>
            <a:ext cx="6000749"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a:noFill/>
          <a:extLst>
            <a:ext uri="{909E8E84-426E-40DD-AFC4-6F175D3DCCD1}">
              <a14:hiddenFill xmlns:a14="http://schemas.microsoft.com/office/drawing/2010/main">
                <a:solidFill>
                  <a:srgbClr val="FFFFFF"/>
                </a:solidFill>
              </a14:hiddenFill>
            </a:ext>
          </a:extLst>
        </p:spPr>
      </p:pic>
      <p:pic>
        <p:nvPicPr>
          <p:cNvPr id="3" name="Picture 8" descr="Dire need of beds, oxygen&amp;#39;: India&amp;#39;s capital under siege from COVID-19 |  Reuters">
            <a:extLst>
              <a:ext uri="{FF2B5EF4-FFF2-40B4-BE49-F238E27FC236}">
                <a16:creationId xmlns:a16="http://schemas.microsoft.com/office/drawing/2014/main" id="{6051F634-725D-4F6F-86FF-B41B4D7980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76" r="1" b="1"/>
          <a:stretch/>
        </p:blipFill>
        <p:spPr bwMode="auto">
          <a:xfrm>
            <a:off x="6191245" y="-1"/>
            <a:ext cx="6000750" cy="3988028"/>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a:noFill/>
          <a:extLst>
            <a:ext uri="{909E8E84-426E-40DD-AFC4-6F175D3DCCD1}">
              <a14:hiddenFill xmlns:a14="http://schemas.microsoft.com/office/drawing/2010/main">
                <a:solidFill>
                  <a:srgbClr val="FFFFFF"/>
                </a:solidFill>
              </a14:hiddenFill>
            </a:ext>
          </a:extLst>
        </p:spPr>
      </p:pic>
      <p:grpSp>
        <p:nvGrpSpPr>
          <p:cNvPr id="5127" name="Group 74">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76" name="Freeform: Shape 75">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28" name="Freeform: Shape 76">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87291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The tragedy of India&amp;#39;s second wave | Financial Times">
            <a:extLst>
              <a:ext uri="{FF2B5EF4-FFF2-40B4-BE49-F238E27FC236}">
                <a16:creationId xmlns:a16="http://schemas.microsoft.com/office/drawing/2014/main" id="{0184E085-A98F-45FC-BA4C-B62D40389F28}"/>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5912" r="24778"/>
          <a:stretch/>
        </p:blipFill>
        <p:spPr bwMode="auto">
          <a:xfrm>
            <a:off x="20" y="10"/>
            <a:ext cx="8450297"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9962BD-E588-4DA8-B9B1-33DC58C42427}"/>
              </a:ext>
            </a:extLst>
          </p:cNvPr>
          <p:cNvSpPr>
            <a:spLocks noGrp="1"/>
          </p:cNvSpPr>
          <p:nvPr>
            <p:ph type="title"/>
          </p:nvPr>
        </p:nvSpPr>
        <p:spPr>
          <a:xfrm>
            <a:off x="295276" y="250825"/>
            <a:ext cx="5251316" cy="1627636"/>
          </a:xfrm>
        </p:spPr>
        <p:txBody>
          <a:bodyPr>
            <a:normAutofit/>
          </a:bodyPr>
          <a:lstStyle/>
          <a:p>
            <a:r>
              <a:rPr lang="en-IN" dirty="0">
                <a:solidFill>
                  <a:srgbClr val="C00000"/>
                </a:solidFill>
                <a:latin typeface="Special Elite" panose="02000506000000020004" pitchFamily="2" charset="0"/>
              </a:rPr>
              <a:t>The Storm.</a:t>
            </a:r>
          </a:p>
        </p:txBody>
      </p:sp>
      <p:sp>
        <p:nvSpPr>
          <p:cNvPr id="3" name="Content Placeholder 2">
            <a:extLst>
              <a:ext uri="{FF2B5EF4-FFF2-40B4-BE49-F238E27FC236}">
                <a16:creationId xmlns:a16="http://schemas.microsoft.com/office/drawing/2014/main" id="{EA6111E6-B7F8-4146-B9B7-71049D97F1FF}"/>
              </a:ext>
            </a:extLst>
          </p:cNvPr>
          <p:cNvSpPr>
            <a:spLocks noGrp="1"/>
          </p:cNvSpPr>
          <p:nvPr>
            <p:ph idx="1"/>
          </p:nvPr>
        </p:nvSpPr>
        <p:spPr>
          <a:xfrm>
            <a:off x="371476" y="2446791"/>
            <a:ext cx="3257550" cy="3957178"/>
          </a:xfrm>
        </p:spPr>
        <p:txBody>
          <a:bodyPr>
            <a:normAutofit fontScale="92500" lnSpcReduction="10000"/>
          </a:bodyPr>
          <a:lstStyle/>
          <a:p>
            <a:pPr marL="0" indent="0">
              <a:buNone/>
            </a:pPr>
            <a:r>
              <a:rPr lang="en-US" sz="2000" dirty="0">
                <a:solidFill>
                  <a:srgbClr val="FFFFFF"/>
                </a:solidFill>
              </a:rPr>
              <a:t>Situation was alright till September when India broke its own record in fresh covid19 cases in 24 hours. Everything started repeating again. Lockdown was imposed yet again.</a:t>
            </a:r>
          </a:p>
          <a:p>
            <a:pPr marL="0" indent="0">
              <a:buNone/>
            </a:pPr>
            <a:r>
              <a:rPr lang="en-US" sz="2000" dirty="0">
                <a:solidFill>
                  <a:srgbClr val="FFFFFF"/>
                </a:solidFill>
              </a:rPr>
              <a:t>This time situation was worse than before. New strains of virus started emerging in the country. It was an alarming situation. People weren't ready to stay at homes again. The second wave was the worst till date. </a:t>
            </a:r>
            <a:br>
              <a:rPr lang="en-US" sz="2000" dirty="0">
                <a:solidFill>
                  <a:srgbClr val="FFFFFF"/>
                </a:solidFill>
              </a:rPr>
            </a:br>
            <a:endParaRPr lang="en-IN" sz="2000" dirty="0">
              <a:solidFill>
                <a:srgbClr val="FFFFFF"/>
              </a:solidFill>
            </a:endParaRPr>
          </a:p>
        </p:txBody>
      </p:sp>
      <p:pic>
        <p:nvPicPr>
          <p:cNvPr id="11274" name="Picture 10" descr="A woman holds on to the oxygen cylinders for a patient after refiling them at a factory, amidst the spread of coronavirus disease (COVID-19) surge as India's outbreak spreads across South Asia, in Kathmandu, Nepal May 9, 2021. REUTERS/Navesh Chitrakar/File Photo">
            <a:extLst>
              <a:ext uri="{FF2B5EF4-FFF2-40B4-BE49-F238E27FC236}">
                <a16:creationId xmlns:a16="http://schemas.microsoft.com/office/drawing/2014/main" id="{BCF8F189-93F2-4DB2-80C6-758CAE6F401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13981" r="23633" b="-2"/>
          <a:stretch/>
        </p:blipFill>
        <p:spPr bwMode="auto">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39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AD96FDFD-4E42-4A06-B8B5-768A1DB9C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8" descr="Coronavirus: Different vaccines given to 20 in India jab mix up - BBC News">
            <a:extLst>
              <a:ext uri="{FF2B5EF4-FFF2-40B4-BE49-F238E27FC236}">
                <a16:creationId xmlns:a16="http://schemas.microsoft.com/office/drawing/2014/main" id="{6426D266-22C8-4671-AB3F-0E424CA922C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39637" y="-5"/>
            <a:ext cx="12468225" cy="7013377"/>
          </a:xfrm>
          <a:prstGeom prst="rect">
            <a:avLst/>
          </a:prstGeom>
          <a:noFill/>
        </p:spPr>
      </p:pic>
      <p:pic>
        <p:nvPicPr>
          <p:cNvPr id="12294" name="Picture 6" descr="https://indiapix-lowres.s3.ap-south-1.amazonaws.com/699/SLZH8143DF.JPG">
            <a:extLst>
              <a:ext uri="{FF2B5EF4-FFF2-40B4-BE49-F238E27FC236}">
                <a16:creationId xmlns:a16="http://schemas.microsoft.com/office/drawing/2014/main" id="{69B99032-AABD-46F4-84BC-BD7A4B1A36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53" r="19089" b="-1"/>
          <a:stretch/>
        </p:blipFill>
        <p:spPr bwMode="auto">
          <a:xfrm>
            <a:off x="8452968" y="3681465"/>
            <a:ext cx="3747932"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a:noFill/>
          <a:extLst>
            <a:ext uri="{909E8E84-426E-40DD-AFC4-6F175D3DCCD1}">
              <a14:hiddenFill xmlns:a14="http://schemas.microsoft.com/office/drawing/2010/main">
                <a:solidFill>
                  <a:srgbClr val="FFFFFF"/>
                </a:solidFill>
              </a14:hiddenFill>
            </a:ext>
          </a:extLst>
        </p:spPr>
      </p:pic>
      <p:pic>
        <p:nvPicPr>
          <p:cNvPr id="12296" name="Picture 8" descr="https://indiapix-lowres.s3.ap-south-1.amazonaws.com/699/SLZH7723DF.JPG">
            <a:extLst>
              <a:ext uri="{FF2B5EF4-FFF2-40B4-BE49-F238E27FC236}">
                <a16:creationId xmlns:a16="http://schemas.microsoft.com/office/drawing/2014/main" id="{F3E3E27A-3B24-4E80-AE3C-B97DB2FB8E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206" r="17389" b="2"/>
          <a:stretch/>
        </p:blipFill>
        <p:spPr bwMode="auto">
          <a:xfrm>
            <a:off x="5376649" y="3381735"/>
            <a:ext cx="3458367"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16" descr="Embassy of India, Hanoi, Vietnam : Ambassador&amp;#39;s Speeches &amp;amp; Interviews">
            <a:extLst>
              <a:ext uri="{FF2B5EF4-FFF2-40B4-BE49-F238E27FC236}">
                <a16:creationId xmlns:a16="http://schemas.microsoft.com/office/drawing/2014/main" id="{258B216A-C030-441B-A779-6BED48AC0B0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 b="11753"/>
          <a:stretch/>
        </p:blipFill>
        <p:spPr bwMode="auto">
          <a:xfrm>
            <a:off x="7621024" y="-5"/>
            <a:ext cx="4579876"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2D74F0DD-5629-430C-81E3-F3CA09ADE95A}"/>
              </a:ext>
            </a:extLst>
          </p:cNvPr>
          <p:cNvSpPr/>
          <p:nvPr/>
        </p:nvSpPr>
        <p:spPr>
          <a:xfrm>
            <a:off x="-1335413" y="-620916"/>
            <a:ext cx="9788381" cy="3847279"/>
          </a:xfrm>
          <a:prstGeom prst="rect">
            <a:avLst/>
          </a:prstGeom>
          <a:solidFill>
            <a:schemeClr val="bg1">
              <a:alpha val="74000"/>
            </a:schemeClr>
          </a:solidFill>
          <a:ln>
            <a:noFill/>
          </a:ln>
          <a:effectLst>
            <a:outerShdw dist="50800" dir="5400000" sx="106000" sy="106000" algn="ctr" rotWithShape="0">
              <a:srgbClr val="000000">
                <a:alpha val="0"/>
              </a:srgbClr>
            </a:outerShdw>
            <a:softEdge rad="1104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9BFA86C3-4949-499C-BACE-0FD3D2A2D727}"/>
              </a:ext>
            </a:extLst>
          </p:cNvPr>
          <p:cNvSpPr>
            <a:spLocks noGrp="1"/>
          </p:cNvSpPr>
          <p:nvPr>
            <p:ph type="title"/>
          </p:nvPr>
        </p:nvSpPr>
        <p:spPr>
          <a:xfrm>
            <a:off x="562817" y="253426"/>
            <a:ext cx="7058207" cy="2313001"/>
          </a:xfrm>
        </p:spPr>
        <p:txBody>
          <a:bodyPr anchor="b">
            <a:normAutofit fontScale="90000"/>
          </a:bodyPr>
          <a:lstStyle/>
          <a:p>
            <a:r>
              <a:rPr lang="en-IN" sz="8000" dirty="0">
                <a:solidFill>
                  <a:schemeClr val="accent6">
                    <a:lumMod val="75000"/>
                  </a:schemeClr>
                </a:solidFill>
                <a:latin typeface="Brush Script MT" panose="03060802040406070304" pitchFamily="66" charset="0"/>
              </a:rPr>
              <a:t>The First Ray of Light</a:t>
            </a:r>
          </a:p>
        </p:txBody>
      </p:sp>
      <p:sp>
        <p:nvSpPr>
          <p:cNvPr id="66" name="Rectangle 65">
            <a:extLst>
              <a:ext uri="{FF2B5EF4-FFF2-40B4-BE49-F238E27FC236}">
                <a16:creationId xmlns:a16="http://schemas.microsoft.com/office/drawing/2014/main" id="{1770B6B1-538F-4162-A555-0970C29DEBB8}"/>
              </a:ext>
            </a:extLst>
          </p:cNvPr>
          <p:cNvSpPr/>
          <p:nvPr/>
        </p:nvSpPr>
        <p:spPr>
          <a:xfrm>
            <a:off x="-966767" y="2098196"/>
            <a:ext cx="5745528" cy="4915179"/>
          </a:xfrm>
          <a:prstGeom prst="rect">
            <a:avLst/>
          </a:prstGeom>
          <a:solidFill>
            <a:schemeClr val="bg1">
              <a:alpha val="74000"/>
            </a:schemeClr>
          </a:solidFill>
          <a:ln>
            <a:noFill/>
          </a:ln>
          <a:effectLst>
            <a:outerShdw dist="50800" dir="5400000" sx="106000" sy="106000" algn="ctr" rotWithShape="0">
              <a:srgbClr val="000000">
                <a:alpha val="0"/>
              </a:srgbClr>
            </a:outerShdw>
            <a:softEdge rad="1104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Content Placeholder 2">
            <a:extLst>
              <a:ext uri="{FF2B5EF4-FFF2-40B4-BE49-F238E27FC236}">
                <a16:creationId xmlns:a16="http://schemas.microsoft.com/office/drawing/2014/main" id="{66CBD357-A2E5-4D44-B73F-E696DE169F69}"/>
              </a:ext>
            </a:extLst>
          </p:cNvPr>
          <p:cNvSpPr>
            <a:spLocks noGrp="1"/>
          </p:cNvSpPr>
          <p:nvPr>
            <p:ph idx="1"/>
          </p:nvPr>
        </p:nvSpPr>
        <p:spPr>
          <a:xfrm>
            <a:off x="139660" y="3309397"/>
            <a:ext cx="4114801" cy="3465568"/>
          </a:xfrm>
        </p:spPr>
        <p:txBody>
          <a:bodyPr>
            <a:normAutofit/>
          </a:bodyPr>
          <a:lstStyle/>
          <a:p>
            <a:pPr marL="0" indent="0">
              <a:buNone/>
            </a:pPr>
            <a:r>
              <a:rPr lang="en-US" sz="2400" dirty="0"/>
              <a:t>Hopes began kindling in the minds of everyone, as the introduction of the to-be released Vaccine was announced. There was finally some light from the other side of the tunnel</a:t>
            </a:r>
            <a:endParaRPr lang="en-IN" sz="2400" dirty="0"/>
          </a:p>
        </p:txBody>
      </p:sp>
    </p:spTree>
    <p:extLst>
      <p:ext uri="{BB962C8B-B14F-4D97-AF65-F5344CB8AC3E}">
        <p14:creationId xmlns:p14="http://schemas.microsoft.com/office/powerpoint/2010/main" val="1988754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6" descr="Worlds largest Covid19 vaccination drive India begins 2 lakh get shots PM  Modi latest news | India News – India TV">
            <a:extLst>
              <a:ext uri="{FF2B5EF4-FFF2-40B4-BE49-F238E27FC236}">
                <a16:creationId xmlns:a16="http://schemas.microsoft.com/office/drawing/2014/main" id="{D6A0E537-3066-4764-8F8C-24F0DF2767DF}"/>
              </a:ext>
            </a:extLst>
          </p:cNvPr>
          <p:cNvPicPr>
            <a:picLocks noChangeAspect="1" noChangeArrowheads="1"/>
          </p:cNvPicPr>
          <p:nvPr/>
        </p:nvPicPr>
        <p:blipFill rotWithShape="1">
          <a:blip r:embed="rId2">
            <a:duotone>
              <a:prstClr val="black"/>
              <a:schemeClr val="tx2">
                <a:tint val="45000"/>
                <a:satMod val="400000"/>
              </a:schemeClr>
            </a:duotone>
            <a:alphaModFix amt="35000"/>
            <a:extLst>
              <a:ext uri="{28A0092B-C50C-407E-A947-70E740481C1C}">
                <a14:useLocalDpi xmlns:a14="http://schemas.microsoft.com/office/drawing/2010/main" val="0"/>
              </a:ext>
            </a:extLst>
          </a:blip>
          <a:srcRect t="30"/>
          <a:stretch/>
        </p:blipFill>
        <p:spPr bwMode="auto">
          <a:xfrm>
            <a:off x="-1" y="-2055"/>
            <a:ext cx="12192000" cy="68559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56DBC2-6044-4F12-9187-5406E299485B}"/>
              </a:ext>
            </a:extLst>
          </p:cNvPr>
          <p:cNvSpPr>
            <a:spLocks noGrp="1"/>
          </p:cNvSpPr>
          <p:nvPr>
            <p:ph type="title"/>
          </p:nvPr>
        </p:nvSpPr>
        <p:spPr>
          <a:xfrm>
            <a:off x="297245" y="520200"/>
            <a:ext cx="6387102" cy="1325563"/>
          </a:xfrm>
        </p:spPr>
        <p:txBody>
          <a:bodyPr>
            <a:normAutofit fontScale="90000"/>
          </a:bodyPr>
          <a:lstStyle/>
          <a:p>
            <a:r>
              <a:rPr lang="en-IN" dirty="0"/>
              <a:t> </a:t>
            </a:r>
            <a:r>
              <a:rPr lang="en-IN" sz="7300" dirty="0">
                <a:solidFill>
                  <a:schemeClr val="accent6">
                    <a:lumMod val="60000"/>
                    <a:lumOff val="40000"/>
                  </a:schemeClr>
                </a:solidFill>
                <a:latin typeface="Brush Script MT" panose="03060802040406070304" pitchFamily="66" charset="0"/>
              </a:rPr>
              <a:t>The Gradual </a:t>
            </a:r>
            <a:br>
              <a:rPr lang="en-IN" sz="7300" dirty="0">
                <a:solidFill>
                  <a:schemeClr val="accent6">
                    <a:lumMod val="60000"/>
                    <a:lumOff val="40000"/>
                  </a:schemeClr>
                </a:solidFill>
                <a:latin typeface="Brush Script MT" panose="03060802040406070304" pitchFamily="66" charset="0"/>
              </a:rPr>
            </a:br>
            <a:r>
              <a:rPr lang="en-IN" sz="7300" dirty="0">
                <a:solidFill>
                  <a:schemeClr val="accent6">
                    <a:lumMod val="60000"/>
                    <a:lumOff val="40000"/>
                  </a:schemeClr>
                </a:solidFill>
                <a:latin typeface="Brush Script MT" panose="03060802040406070304" pitchFamily="66" charset="0"/>
              </a:rPr>
              <a:t>Rise from Despair</a:t>
            </a:r>
            <a:endParaRPr lang="en-IN" dirty="0">
              <a:solidFill>
                <a:schemeClr val="accent6">
                  <a:lumMod val="60000"/>
                  <a:lumOff val="40000"/>
                </a:schemeClr>
              </a:solidFill>
              <a:latin typeface="Brush Script MT" panose="03060802040406070304" pitchFamily="66" charset="0"/>
            </a:endParaRPr>
          </a:p>
        </p:txBody>
      </p:sp>
      <p:sp>
        <p:nvSpPr>
          <p:cNvPr id="13326" name="Freeform: Shape 139">
            <a:extLst>
              <a:ext uri="{FF2B5EF4-FFF2-40B4-BE49-F238E27FC236}">
                <a16:creationId xmlns:a16="http://schemas.microsoft.com/office/drawing/2014/main" id="{86B8807B-7828-4E42-86D6-939A5397D8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2055"/>
            <a:ext cx="4666892" cy="3481643"/>
          </a:xfrm>
          <a:custGeom>
            <a:avLst/>
            <a:gdLst>
              <a:gd name="connsiteX0" fmla="*/ 144173 w 4666892"/>
              <a:gd name="connsiteY0" fmla="*/ 0 h 3481643"/>
              <a:gd name="connsiteX1" fmla="*/ 4666892 w 4666892"/>
              <a:gd name="connsiteY1" fmla="*/ 0 h 3481643"/>
              <a:gd name="connsiteX2" fmla="*/ 4666892 w 4666892"/>
              <a:gd name="connsiteY2" fmla="*/ 2512390 h 3481643"/>
              <a:gd name="connsiteX3" fmla="*/ 4657487 w 4666892"/>
              <a:gd name="connsiteY3" fmla="*/ 2524968 h 3481643"/>
              <a:gd name="connsiteX4" fmla="*/ 2628900 w 4666892"/>
              <a:gd name="connsiteY4" fmla="*/ 3481643 h 3481643"/>
              <a:gd name="connsiteX5" fmla="*/ 0 w 4666892"/>
              <a:gd name="connsiteY5" fmla="*/ 852743 h 3481643"/>
              <a:gd name="connsiteX6" fmla="*/ 118190 w 4666892"/>
              <a:gd name="connsiteY6" fmla="*/ 70989 h 348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481643">
                <a:moveTo>
                  <a:pt x="144173" y="0"/>
                </a:moveTo>
                <a:lnTo>
                  <a:pt x="4666892" y="0"/>
                </a:lnTo>
                <a:lnTo>
                  <a:pt x="4666892" y="2512390"/>
                </a:lnTo>
                <a:lnTo>
                  <a:pt x="4657487" y="2524968"/>
                </a:lnTo>
                <a:cubicBezTo>
                  <a:pt x="4175308" y="3109233"/>
                  <a:pt x="3445594" y="3481643"/>
                  <a:pt x="2628900" y="3481643"/>
                </a:cubicBezTo>
                <a:cubicBezTo>
                  <a:pt x="1176999" y="3481643"/>
                  <a:pt x="0" y="2304644"/>
                  <a:pt x="0" y="852743"/>
                </a:cubicBezTo>
                <a:cubicBezTo>
                  <a:pt x="0" y="580512"/>
                  <a:pt x="41379" y="317945"/>
                  <a:pt x="118190" y="70989"/>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314" name="Picture 2" descr="India to start Covid vaccination drive from January 16: Check details |  Business Standard News">
            <a:extLst>
              <a:ext uri="{FF2B5EF4-FFF2-40B4-BE49-F238E27FC236}">
                <a16:creationId xmlns:a16="http://schemas.microsoft.com/office/drawing/2014/main" id="{42569282-89DB-4E8C-A205-381AE5BAD1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40" r="-4" b="-4"/>
          <a:stretch/>
        </p:blipFill>
        <p:spPr bwMode="auto">
          <a:xfrm>
            <a:off x="7689829" y="-2055"/>
            <a:ext cx="4502173" cy="3316924"/>
          </a:xfrm>
          <a:custGeom>
            <a:avLst/>
            <a:gdLst/>
            <a:ahLst/>
            <a:cxnLst/>
            <a:rect l="l" t="t" r="r" b="b"/>
            <a:pathLst>
              <a:path w="4502173" h="3316924">
                <a:moveTo>
                  <a:pt x="154695" y="0"/>
                </a:moveTo>
                <a:lnTo>
                  <a:pt x="4502173" y="0"/>
                </a:lnTo>
                <a:lnTo>
                  <a:pt x="4502173" y="2237639"/>
                </a:lnTo>
                <a:lnTo>
                  <a:pt x="4365663" y="2420191"/>
                </a:lnTo>
                <a:cubicBezTo>
                  <a:pt x="3913696" y="2967849"/>
                  <a:pt x="3229704" y="3316924"/>
                  <a:pt x="2464181" y="3316924"/>
                </a:cubicBezTo>
                <a:cubicBezTo>
                  <a:pt x="1103251" y="3316924"/>
                  <a:pt x="0" y="2213673"/>
                  <a:pt x="0" y="852743"/>
                </a:cubicBezTo>
                <a:cubicBezTo>
                  <a:pt x="0" y="597569"/>
                  <a:pt x="38787" y="351454"/>
                  <a:pt x="110786" y="119971"/>
                </a:cubicBezTo>
                <a:close/>
              </a:path>
            </a:pathLst>
          </a:custGeom>
          <a:noFill/>
          <a:extLst>
            <a:ext uri="{909E8E84-426E-40DD-AFC4-6F175D3DCCD1}">
              <a14:hiddenFill xmlns:a14="http://schemas.microsoft.com/office/drawing/2010/main">
                <a:solidFill>
                  <a:srgbClr val="FFFFFF"/>
                </a:solidFill>
              </a14:hiddenFill>
            </a:ext>
          </a:extLst>
        </p:spPr>
      </p:pic>
      <p:sp>
        <p:nvSpPr>
          <p:cNvPr id="13327" name="Freeform: Shape 141">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316" name="Picture 4" descr="https://indiapix-lowres.s3.ap-south-1.amazonaws.com/699/PRHM5835DF.JPG">
            <a:extLst>
              <a:ext uri="{FF2B5EF4-FFF2-40B4-BE49-F238E27FC236}">
                <a16:creationId xmlns:a16="http://schemas.microsoft.com/office/drawing/2014/main" id="{E8D968F6-B583-4B11-983D-6CFFC8655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18" r="11462" b="-5"/>
          <a:stretch/>
        </p:blipFill>
        <p:spPr bwMode="auto">
          <a:xfrm>
            <a:off x="8768834" y="4082148"/>
            <a:ext cx="3423175" cy="2775859"/>
          </a:xfrm>
          <a:custGeom>
            <a:avLst/>
            <a:gdLst/>
            <a:ahLst/>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E1EB3552-C39D-4DBF-B829-9BA1BC63B678}"/>
              </a:ext>
            </a:extLst>
          </p:cNvPr>
          <p:cNvSpPr/>
          <p:nvPr/>
        </p:nvSpPr>
        <p:spPr>
          <a:xfrm>
            <a:off x="-312702" y="2154381"/>
            <a:ext cx="8150511" cy="3694923"/>
          </a:xfrm>
          <a:prstGeom prst="rect">
            <a:avLst/>
          </a:prstGeom>
          <a:solidFill>
            <a:schemeClr val="bg1">
              <a:alpha val="60000"/>
            </a:schemeClr>
          </a:solidFill>
          <a:ln>
            <a:noFill/>
          </a:ln>
          <a:effectLst>
            <a:outerShdw dist="50800" dir="5400000" sx="106000" sy="106000" algn="ctr" rotWithShape="0">
              <a:srgbClr val="000000">
                <a:alpha val="0"/>
              </a:srgbClr>
            </a:outerShdw>
            <a:softEdge rad="1104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Content Placeholder 2">
            <a:extLst>
              <a:ext uri="{FF2B5EF4-FFF2-40B4-BE49-F238E27FC236}">
                <a16:creationId xmlns:a16="http://schemas.microsoft.com/office/drawing/2014/main" id="{BF7864F5-B7EC-4A43-A38F-77414C00EA25}"/>
              </a:ext>
            </a:extLst>
          </p:cNvPr>
          <p:cNvSpPr>
            <a:spLocks noGrp="1"/>
          </p:cNvSpPr>
          <p:nvPr>
            <p:ph idx="1"/>
          </p:nvPr>
        </p:nvSpPr>
        <p:spPr>
          <a:xfrm>
            <a:off x="1060402" y="3479588"/>
            <a:ext cx="6382657" cy="3181684"/>
          </a:xfrm>
        </p:spPr>
        <p:txBody>
          <a:bodyPr anchor="t">
            <a:normAutofit/>
          </a:bodyPr>
          <a:lstStyle/>
          <a:p>
            <a:pPr marL="0" indent="0">
              <a:buNone/>
            </a:pPr>
            <a:r>
              <a:rPr lang="en-US" sz="1800" dirty="0"/>
              <a:t>After the patients were becoming less the state governments decided to slowly open the shops naming it “Unlock 2.0”. There was still fear in the minds of people. But then again after the unlocking started, people started to make a crowd again at the tourist places. </a:t>
            </a:r>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Things slowly started going back to normal. </a:t>
            </a:r>
            <a:br>
              <a:rPr lang="en-US" sz="1800" dirty="0"/>
            </a:br>
            <a:endParaRPr lang="en-IN" sz="1800" dirty="0"/>
          </a:p>
        </p:txBody>
      </p:sp>
    </p:spTree>
    <p:extLst>
      <p:ext uri="{BB962C8B-B14F-4D97-AF65-F5344CB8AC3E}">
        <p14:creationId xmlns:p14="http://schemas.microsoft.com/office/powerpoint/2010/main" val="61596302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46" name="Picture 10" descr="Coping with uncertainty during COVID-19 - Grow">
            <a:extLst>
              <a:ext uri="{FF2B5EF4-FFF2-40B4-BE49-F238E27FC236}">
                <a16:creationId xmlns:a16="http://schemas.microsoft.com/office/drawing/2014/main" id="{1C7440D0-E90B-4F84-88E9-B94AC790082B}"/>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205" b="8096"/>
          <a:stretch/>
        </p:blipFill>
        <p:spPr bwMode="auto">
          <a:xfrm>
            <a:off x="-1" y="-7"/>
            <a:ext cx="12192000" cy="68559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B14BD6A-9334-4E8C-8AB3-6DBEB950CF33}"/>
              </a:ext>
            </a:extLst>
          </p:cNvPr>
          <p:cNvSpPr>
            <a:spLocks noGrp="1"/>
          </p:cNvSpPr>
          <p:nvPr>
            <p:ph type="title"/>
          </p:nvPr>
        </p:nvSpPr>
        <p:spPr>
          <a:xfrm>
            <a:off x="6076461" y="3449493"/>
            <a:ext cx="5822028" cy="1906514"/>
          </a:xfrm>
        </p:spPr>
        <p:txBody>
          <a:bodyPr vert="horz" lIns="91440" tIns="45720" rIns="91440" bIns="45720" rtlCol="0" anchor="t">
            <a:normAutofit/>
          </a:bodyPr>
          <a:lstStyle/>
          <a:p>
            <a:r>
              <a:rPr lang="en-US" sz="4800" kern="1200" dirty="0">
                <a:solidFill>
                  <a:schemeClr val="accent5">
                    <a:lumMod val="40000"/>
                    <a:lumOff val="60000"/>
                  </a:schemeClr>
                </a:solidFill>
                <a:latin typeface="Special Elite" panose="02000506000000020004" pitchFamily="2" charset="0"/>
              </a:rPr>
              <a:t>Question Marks – Our new lifestyle</a:t>
            </a:r>
          </a:p>
        </p:txBody>
      </p:sp>
      <p:sp>
        <p:nvSpPr>
          <p:cNvPr id="14352" name="Freeform: Shape 82">
            <a:extLst>
              <a:ext uri="{FF2B5EF4-FFF2-40B4-BE49-F238E27FC236}">
                <a16:creationId xmlns:a16="http://schemas.microsoft.com/office/drawing/2014/main" id="{B26D9126-4D1A-435C-92FD-2EFD34104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3466"/>
            <a:ext cx="5444264" cy="6374535"/>
          </a:xfrm>
          <a:custGeom>
            <a:avLst/>
            <a:gdLst>
              <a:gd name="connsiteX0" fmla="*/ 2098246 w 5444264"/>
              <a:gd name="connsiteY0" fmla="*/ 0 h 6374535"/>
              <a:gd name="connsiteX1" fmla="*/ 5444264 w 5444264"/>
              <a:gd name="connsiteY1" fmla="*/ 3346018 h 6374535"/>
              <a:gd name="connsiteX2" fmla="*/ 3693157 w 5444264"/>
              <a:gd name="connsiteY2" fmla="*/ 6288190 h 6374535"/>
              <a:gd name="connsiteX3" fmla="*/ 3513916 w 5444264"/>
              <a:gd name="connsiteY3" fmla="*/ 6374535 h 6374535"/>
              <a:gd name="connsiteX4" fmla="*/ 674773 w 5444264"/>
              <a:gd name="connsiteY4" fmla="*/ 6374535 h 6374535"/>
              <a:gd name="connsiteX5" fmla="*/ 432743 w 5444264"/>
              <a:gd name="connsiteY5" fmla="*/ 6248727 h 6374535"/>
              <a:gd name="connsiteX6" fmla="*/ 194223 w 5444264"/>
              <a:gd name="connsiteY6" fmla="*/ 6097845 h 6374535"/>
              <a:gd name="connsiteX7" fmla="*/ 0 w 5444264"/>
              <a:gd name="connsiteY7" fmla="*/ 5950784 h 6374535"/>
              <a:gd name="connsiteX8" fmla="*/ 0 w 5444264"/>
              <a:gd name="connsiteY8" fmla="*/ 741253 h 6374535"/>
              <a:gd name="connsiteX9" fmla="*/ 194222 w 5444264"/>
              <a:gd name="connsiteY9" fmla="*/ 594191 h 6374535"/>
              <a:gd name="connsiteX10" fmla="*/ 2098246 w 5444264"/>
              <a:gd name="connsiteY10" fmla="*/ 0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44264" h="6374535">
                <a:moveTo>
                  <a:pt x="2098246" y="0"/>
                </a:moveTo>
                <a:cubicBezTo>
                  <a:pt x="3946201" y="0"/>
                  <a:pt x="5444264" y="1498063"/>
                  <a:pt x="5444264" y="3346018"/>
                </a:cubicBezTo>
                <a:cubicBezTo>
                  <a:pt x="5444264" y="4616487"/>
                  <a:pt x="4736195" y="5721578"/>
                  <a:pt x="3693157" y="6288190"/>
                </a:cubicBezTo>
                <a:lnTo>
                  <a:pt x="3513916" y="6374535"/>
                </a:lnTo>
                <a:lnTo>
                  <a:pt x="674773" y="6374535"/>
                </a:lnTo>
                <a:lnTo>
                  <a:pt x="432743" y="6248727"/>
                </a:lnTo>
                <a:cubicBezTo>
                  <a:pt x="351001" y="6201724"/>
                  <a:pt x="271431" y="6151368"/>
                  <a:pt x="194223" y="6097845"/>
                </a:cubicBezTo>
                <a:lnTo>
                  <a:pt x="0" y="5950784"/>
                </a:lnTo>
                <a:lnTo>
                  <a:pt x="0" y="741253"/>
                </a:lnTo>
                <a:lnTo>
                  <a:pt x="194222" y="594191"/>
                </a:lnTo>
                <a:cubicBezTo>
                  <a:pt x="734681" y="219535"/>
                  <a:pt x="1390826" y="0"/>
                  <a:pt x="209824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350" name="Picture 14" descr="https://indiapix-lowres.s3.ap-south-1.amazonaws.com/699/SLSU0047DF.JPG">
            <a:extLst>
              <a:ext uri="{FF2B5EF4-FFF2-40B4-BE49-F238E27FC236}">
                <a16:creationId xmlns:a16="http://schemas.microsoft.com/office/drawing/2014/main" id="{28224745-78BF-43EC-9904-B6A7711693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124" r="16125" b="1"/>
          <a:stretch/>
        </p:blipFill>
        <p:spPr bwMode="auto">
          <a:xfrm>
            <a:off x="20" y="647373"/>
            <a:ext cx="5280336" cy="6210629"/>
          </a:xfrm>
          <a:custGeom>
            <a:avLst/>
            <a:gdLst/>
            <a:ahLst/>
            <a:cxnLst/>
            <a:rect l="l" t="t" r="r" b="b"/>
            <a:pathLst>
              <a:path w="5280356" h="6210629">
                <a:moveTo>
                  <a:pt x="2098244" y="0"/>
                </a:moveTo>
                <a:cubicBezTo>
                  <a:pt x="3855676" y="0"/>
                  <a:pt x="5280356" y="1424680"/>
                  <a:pt x="5280356" y="3182112"/>
                </a:cubicBezTo>
                <a:cubicBezTo>
                  <a:pt x="5280356" y="4500186"/>
                  <a:pt x="4478974" y="5631087"/>
                  <a:pt x="3336866" y="6114158"/>
                </a:cubicBezTo>
                <a:lnTo>
                  <a:pt x="3073287" y="6210629"/>
                </a:lnTo>
                <a:lnTo>
                  <a:pt x="1128432" y="6210629"/>
                </a:lnTo>
                <a:lnTo>
                  <a:pt x="1004127" y="6171135"/>
                </a:lnTo>
                <a:cubicBezTo>
                  <a:pt x="662964" y="6046219"/>
                  <a:pt x="349154" y="5864559"/>
                  <a:pt x="74125" y="5637585"/>
                </a:cubicBezTo>
                <a:lnTo>
                  <a:pt x="0" y="5570216"/>
                </a:lnTo>
                <a:lnTo>
                  <a:pt x="0" y="794009"/>
                </a:lnTo>
                <a:lnTo>
                  <a:pt x="74125" y="726640"/>
                </a:lnTo>
                <a:cubicBezTo>
                  <a:pt x="624182" y="272693"/>
                  <a:pt x="1329368" y="0"/>
                  <a:pt x="2098244" y="0"/>
                </a:cubicBezTo>
                <a:close/>
              </a:path>
            </a:pathLst>
          </a:custGeom>
          <a:noFill/>
          <a:extLst>
            <a:ext uri="{909E8E84-426E-40DD-AFC4-6F175D3DCCD1}">
              <a14:hiddenFill xmlns:a14="http://schemas.microsoft.com/office/drawing/2010/main">
                <a:solidFill>
                  <a:srgbClr val="FFFFFF"/>
                </a:solidFill>
              </a14:hiddenFill>
            </a:ext>
          </a:extLst>
        </p:spPr>
      </p:pic>
      <p:sp>
        <p:nvSpPr>
          <p:cNvPr id="85" name="Freeform: Shape 84">
            <a:extLst>
              <a:ext uri="{FF2B5EF4-FFF2-40B4-BE49-F238E27FC236}">
                <a16:creationId xmlns:a16="http://schemas.microsoft.com/office/drawing/2014/main" id="{8A177BCC-4208-4795-8572-4D623BA1E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1832"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348" name="Picture 12" descr="Credit Analysis Frameworks Should Be Changed To Incorporate Covid-19  Uncertainties And Risks">
            <a:extLst>
              <a:ext uri="{FF2B5EF4-FFF2-40B4-BE49-F238E27FC236}">
                <a16:creationId xmlns:a16="http://schemas.microsoft.com/office/drawing/2014/main" id="{B6F32903-AE66-4200-AC64-BD173E06AD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80" r="-4" b="13333"/>
          <a:stretch/>
        </p:blipFill>
        <p:spPr bwMode="auto">
          <a:xfrm>
            <a:off x="5506424" y="8"/>
            <a:ext cx="4151376" cy="2349401"/>
          </a:xfrm>
          <a:custGeom>
            <a:avLst/>
            <a:gdLst/>
            <a:ahLst/>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noFill/>
          <a:extLst>
            <a:ext uri="{909E8E84-426E-40DD-AFC4-6F175D3DCCD1}">
              <a14:hiddenFill xmlns:a14="http://schemas.microsoft.com/office/drawing/2010/main">
                <a:solidFill>
                  <a:srgbClr val="FFFFFF"/>
                </a:solidFill>
              </a14:hiddenFill>
            </a:ext>
          </a:extLst>
        </p:spPr>
      </p:pic>
      <p:sp>
        <p:nvSpPr>
          <p:cNvPr id="35" name="Title 1">
            <a:extLst>
              <a:ext uri="{FF2B5EF4-FFF2-40B4-BE49-F238E27FC236}">
                <a16:creationId xmlns:a16="http://schemas.microsoft.com/office/drawing/2014/main" id="{09A5DC49-3127-4C48-80D7-8E930D87A460}"/>
              </a:ext>
            </a:extLst>
          </p:cNvPr>
          <p:cNvSpPr txBox="1">
            <a:spLocks/>
          </p:cNvSpPr>
          <p:nvPr/>
        </p:nvSpPr>
        <p:spPr>
          <a:xfrm>
            <a:off x="9396517" y="1559352"/>
            <a:ext cx="2653524" cy="89295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dirty="0">
                <a:solidFill>
                  <a:srgbClr val="C00000"/>
                </a:solidFill>
                <a:latin typeface="Special Elite" panose="02000506000000020004" pitchFamily="2" charset="0"/>
              </a:rPr>
              <a:t>Third Wave?</a:t>
            </a:r>
          </a:p>
        </p:txBody>
      </p:sp>
      <p:sp>
        <p:nvSpPr>
          <p:cNvPr id="36" name="Title 1">
            <a:extLst>
              <a:ext uri="{FF2B5EF4-FFF2-40B4-BE49-F238E27FC236}">
                <a16:creationId xmlns:a16="http://schemas.microsoft.com/office/drawing/2014/main" id="{11D2B7FC-EDB8-4497-A84E-7F723DB0DEB6}"/>
              </a:ext>
            </a:extLst>
          </p:cNvPr>
          <p:cNvSpPr txBox="1">
            <a:spLocks/>
          </p:cNvSpPr>
          <p:nvPr/>
        </p:nvSpPr>
        <p:spPr>
          <a:xfrm>
            <a:off x="4882653" y="5520592"/>
            <a:ext cx="373017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000" dirty="0">
                <a:solidFill>
                  <a:srgbClr val="00B0F0"/>
                </a:solidFill>
                <a:latin typeface="Special Elite" panose="02000506000000020004" pitchFamily="2" charset="0"/>
              </a:rPr>
              <a:t>Schools</a:t>
            </a:r>
            <a:r>
              <a:rPr lang="en-IN" dirty="0">
                <a:solidFill>
                  <a:srgbClr val="00B0F0"/>
                </a:solidFill>
              </a:rPr>
              <a:t> </a:t>
            </a:r>
            <a:r>
              <a:rPr lang="en-IN" sz="3000" dirty="0">
                <a:solidFill>
                  <a:srgbClr val="00B0F0"/>
                </a:solidFill>
                <a:latin typeface="Special Elite" panose="02000506000000020004" pitchFamily="2" charset="0"/>
              </a:rPr>
              <a:t>Opening?</a:t>
            </a:r>
          </a:p>
        </p:txBody>
      </p:sp>
      <p:sp>
        <p:nvSpPr>
          <p:cNvPr id="37" name="Title 1">
            <a:extLst>
              <a:ext uri="{FF2B5EF4-FFF2-40B4-BE49-F238E27FC236}">
                <a16:creationId xmlns:a16="http://schemas.microsoft.com/office/drawing/2014/main" id="{D2FE6185-31B5-4EA0-8FD4-821358CCC48D}"/>
              </a:ext>
            </a:extLst>
          </p:cNvPr>
          <p:cNvSpPr txBox="1">
            <a:spLocks/>
          </p:cNvSpPr>
          <p:nvPr/>
        </p:nvSpPr>
        <p:spPr>
          <a:xfrm>
            <a:off x="9768361" y="5520592"/>
            <a:ext cx="2019599" cy="874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000" dirty="0">
                <a:solidFill>
                  <a:srgbClr val="00B050"/>
                </a:solidFill>
                <a:latin typeface="Special Elite" panose="02000506000000020004" pitchFamily="2" charset="0"/>
              </a:rPr>
              <a:t>Vaccine?</a:t>
            </a:r>
          </a:p>
        </p:txBody>
      </p:sp>
    </p:spTree>
    <p:extLst>
      <p:ext uri="{BB962C8B-B14F-4D97-AF65-F5344CB8AC3E}">
        <p14:creationId xmlns:p14="http://schemas.microsoft.com/office/powerpoint/2010/main" val="422665327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7" name="Rectangle 146">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4" name="Picture 4" descr="3D-printed small toy figurines, a syringe and vial labelled &quot;coronavirus disease (COVID-19) vaccine&quot; are seen in front of India flag in this illustration taken May 4, 2021. REUTERS/Dado Ruvic/Illustration">
            <a:extLst>
              <a:ext uri="{FF2B5EF4-FFF2-40B4-BE49-F238E27FC236}">
                <a16:creationId xmlns:a16="http://schemas.microsoft.com/office/drawing/2014/main" id="{53BA23F8-A87C-475D-AFFE-621AA8970E73}"/>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279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57338CF-5F0C-4C02-9D1A-354CF27B023D}"/>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What Now?</a:t>
            </a:r>
          </a:p>
        </p:txBody>
      </p:sp>
      <p:cxnSp>
        <p:nvCxnSpPr>
          <p:cNvPr id="149" name="Straight Connector 148">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A831791-D91E-4801-A98C-690168847D0F}"/>
              </a:ext>
            </a:extLst>
          </p:cNvPr>
          <p:cNvSpPr>
            <a:spLocks noGrp="1"/>
          </p:cNvSpPr>
          <p:nvPr>
            <p:ph idx="1"/>
          </p:nvPr>
        </p:nvSpPr>
        <p:spPr>
          <a:xfrm>
            <a:off x="5155379" y="1065862"/>
            <a:ext cx="5744685" cy="4726276"/>
          </a:xfrm>
        </p:spPr>
        <p:txBody>
          <a:bodyPr anchor="ctr">
            <a:normAutofit/>
          </a:bodyPr>
          <a:lstStyle/>
          <a:p>
            <a:pPr marL="0" indent="0">
              <a:buNone/>
            </a:pPr>
            <a:r>
              <a:rPr lang="en-US" sz="2000">
                <a:solidFill>
                  <a:srgbClr val="FFFFFF"/>
                </a:solidFill>
              </a:rPr>
              <a:t>At a time when India has barely put behind the horrors of the second wave of COVID 19 pandemic, many states such as Maharashtra, Gujrat, Karnataka and Kerala have sounded alert for the third wave, warning us of the newly evolving delta variant. </a:t>
            </a:r>
          </a:p>
          <a:p>
            <a:pPr marL="0" indent="0">
              <a:buNone/>
            </a:pPr>
            <a:endParaRPr lang="en-US" sz="2000">
              <a:solidFill>
                <a:srgbClr val="FFFFFF"/>
              </a:solidFill>
            </a:endParaRPr>
          </a:p>
          <a:p>
            <a:pPr marL="0" indent="0">
              <a:buNone/>
            </a:pPr>
            <a:r>
              <a:rPr lang="en-US" sz="2000">
                <a:solidFill>
                  <a:srgbClr val="FFFFFF"/>
                </a:solidFill>
              </a:rPr>
              <a:t>In India There is a high possibility of the third wave of covid because as the second wave has flattened people have again started taking the virus lightly.</a:t>
            </a:r>
          </a:p>
          <a:p>
            <a:pPr marL="0" indent="0">
              <a:buNone/>
            </a:pPr>
            <a:endParaRPr lang="en-US" sz="2000">
              <a:solidFill>
                <a:srgbClr val="FFFFFF"/>
              </a:solidFill>
            </a:endParaRPr>
          </a:p>
          <a:p>
            <a:pPr marL="0" indent="0">
              <a:buNone/>
            </a:pPr>
            <a:r>
              <a:rPr lang="en-US" sz="2000">
                <a:solidFill>
                  <a:srgbClr val="FFFFFF"/>
                </a:solidFill>
              </a:rPr>
              <a:t> We can however, still have trust on the vaccination drives, that seem to be our only hopes out of this mess. </a:t>
            </a:r>
            <a:br>
              <a:rPr lang="en-US" sz="2000">
                <a:solidFill>
                  <a:srgbClr val="FFFFFF"/>
                </a:solidFill>
              </a:rPr>
            </a:br>
            <a:endParaRPr lang="en-IN" sz="2000">
              <a:solidFill>
                <a:srgbClr val="FFFFFF"/>
              </a:solidFill>
            </a:endParaRPr>
          </a:p>
        </p:txBody>
      </p:sp>
    </p:spTree>
    <p:extLst>
      <p:ext uri="{BB962C8B-B14F-4D97-AF65-F5344CB8AC3E}">
        <p14:creationId xmlns:p14="http://schemas.microsoft.com/office/powerpoint/2010/main" val="3309366038"/>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6798D-DF11-4EFA-B357-C3E97FAD8030}"/>
              </a:ext>
            </a:extLst>
          </p:cNvPr>
          <p:cNvSpPr>
            <a:spLocks noGrp="1"/>
          </p:cNvSpPr>
          <p:nvPr>
            <p:ph type="title"/>
          </p:nvPr>
        </p:nvSpPr>
        <p:spPr>
          <a:xfrm>
            <a:off x="205274" y="0"/>
            <a:ext cx="4827443" cy="1436840"/>
          </a:xfrm>
        </p:spPr>
        <p:txBody>
          <a:bodyPr>
            <a:normAutofit/>
          </a:bodyPr>
          <a:lstStyle/>
          <a:p>
            <a:r>
              <a:rPr lang="en-IN" sz="6000" dirty="0">
                <a:solidFill>
                  <a:schemeClr val="accent4">
                    <a:lumMod val="75000"/>
                  </a:schemeClr>
                </a:solidFill>
                <a:latin typeface="Brush Script MT" panose="03060802040406070304" pitchFamily="66" charset="0"/>
              </a:rPr>
              <a:t>What We Learned</a:t>
            </a:r>
          </a:p>
        </p:txBody>
      </p:sp>
      <p:sp>
        <p:nvSpPr>
          <p:cNvPr id="3" name="Content Placeholder 2">
            <a:extLst>
              <a:ext uri="{FF2B5EF4-FFF2-40B4-BE49-F238E27FC236}">
                <a16:creationId xmlns:a16="http://schemas.microsoft.com/office/drawing/2014/main" id="{081A1378-60F4-4858-B42B-1C0BF71FE106}"/>
              </a:ext>
            </a:extLst>
          </p:cNvPr>
          <p:cNvSpPr>
            <a:spLocks noGrp="1"/>
          </p:cNvSpPr>
          <p:nvPr>
            <p:ph idx="1"/>
          </p:nvPr>
        </p:nvSpPr>
        <p:spPr>
          <a:xfrm>
            <a:off x="290026" y="1316086"/>
            <a:ext cx="5471949" cy="2770834"/>
          </a:xfrm>
        </p:spPr>
        <p:txBody>
          <a:bodyPr anchor="t">
            <a:normAutofit/>
          </a:bodyPr>
          <a:lstStyle/>
          <a:p>
            <a:pPr marL="0" indent="0">
              <a:buNone/>
            </a:pPr>
            <a:r>
              <a:rPr lang="en-US" sz="1800" dirty="0"/>
              <a:t>The Pandemic has left our lives in distraught and has tipped our horizons, it’s come as a surprise to all of us and changed the way we live and the things we do on a daily basis. </a:t>
            </a:r>
          </a:p>
          <a:p>
            <a:pPr marL="0" indent="0">
              <a:buNone/>
            </a:pPr>
            <a:r>
              <a:rPr lang="en-US" sz="1800" dirty="0"/>
              <a:t>The lockdown has made us realize the importance of appreciating the things and people that we take for granted, our family, friends, Parents, Luxury, and Freedom. but what it has taught us is the spirit of togetherness and helping others where one can.</a:t>
            </a:r>
          </a:p>
        </p:txBody>
      </p:sp>
      <p:sp>
        <p:nvSpPr>
          <p:cNvPr id="155" name="Oval 154">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7383"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454" name="Picture 22" descr="https://indiapix-lowres.s3.ap-south-1.amazonaws.com/699/SLHM14910DF.JPG">
            <a:extLst>
              <a:ext uri="{FF2B5EF4-FFF2-40B4-BE49-F238E27FC236}">
                <a16:creationId xmlns:a16="http://schemas.microsoft.com/office/drawing/2014/main" id="{394644B6-1541-49B4-85D4-1D491995BC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467" r="13786" b="4"/>
          <a:stretch/>
        </p:blipFill>
        <p:spPr bwMode="auto">
          <a:xfrm>
            <a:off x="5761975" y="361702"/>
            <a:ext cx="1691640" cy="169164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a:noFill/>
          <a:extLst>
            <a:ext uri="{909E8E84-426E-40DD-AFC4-6F175D3DCCD1}">
              <a14:hiddenFill xmlns:a14="http://schemas.microsoft.com/office/drawing/2010/main">
                <a:solidFill>
                  <a:srgbClr val="FFFFFF"/>
                </a:solidFill>
              </a14:hiddenFill>
            </a:ext>
          </a:extLst>
        </p:spPr>
      </p:pic>
      <p:sp>
        <p:nvSpPr>
          <p:cNvPr id="157" name="Freeform: Shape 156">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Oval 158">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196" y="2550745"/>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442" name="Picture 10" descr="https://indiapix-lowres.s3.ap-south-1.amazonaws.com/699/PRPG0022DF.JPG">
            <a:extLst>
              <a:ext uri="{FF2B5EF4-FFF2-40B4-BE49-F238E27FC236}">
                <a16:creationId xmlns:a16="http://schemas.microsoft.com/office/drawing/2014/main" id="{64E9EB94-2ECA-4AD2-9475-F3D9EADB42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625" r="21624" b="-2"/>
          <a:stretch/>
        </p:blipFill>
        <p:spPr bwMode="auto">
          <a:xfrm>
            <a:off x="5933788" y="2715337"/>
            <a:ext cx="2743200"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a:noFill/>
          <a:extLst>
            <a:ext uri="{909E8E84-426E-40DD-AFC4-6F175D3DCCD1}">
              <a14:hiddenFill xmlns:a14="http://schemas.microsoft.com/office/drawing/2010/main">
                <a:solidFill>
                  <a:srgbClr val="FFFFFF"/>
                </a:solidFill>
              </a14:hiddenFill>
            </a:ext>
          </a:extLst>
        </p:spPr>
      </p:pic>
      <p:pic>
        <p:nvPicPr>
          <p:cNvPr id="18438" name="Picture 6" descr="https://indiapix-lowres.s3.ap-south-1.amazonaws.com/699/PRHM4666DF.JPG">
            <a:extLst>
              <a:ext uri="{FF2B5EF4-FFF2-40B4-BE49-F238E27FC236}">
                <a16:creationId xmlns:a16="http://schemas.microsoft.com/office/drawing/2014/main" id="{9097BF09-7CBD-4FDE-98A7-A26E31A9B7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02" r="1502"/>
          <a:stretch/>
        </p:blipFill>
        <p:spPr bwMode="auto">
          <a:xfrm>
            <a:off x="8278624" y="2"/>
            <a:ext cx="3913376"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noFill/>
          <a:extLst>
            <a:ext uri="{909E8E84-426E-40DD-AFC4-6F175D3DCCD1}">
              <a14:hiddenFill xmlns:a14="http://schemas.microsoft.com/office/drawing/2010/main">
                <a:solidFill>
                  <a:srgbClr val="FFFFFF"/>
                </a:solidFill>
              </a14:hiddenFill>
            </a:ext>
          </a:extLst>
        </p:spPr>
      </p:pic>
      <p:sp>
        <p:nvSpPr>
          <p:cNvPr id="161" name="Freeform: Shape 160">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0930"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Freeform: Shape 162">
            <a:extLst>
              <a:ext uri="{FF2B5EF4-FFF2-40B4-BE49-F238E27FC236}">
                <a16:creationId xmlns:a16="http://schemas.microsoft.com/office/drawing/2014/main" id="{0640CCAE-325C-4DD0-BB26-38BF690F3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0935"/>
            <a:ext cx="1732108" cy="2175118"/>
          </a:xfrm>
          <a:custGeom>
            <a:avLst/>
            <a:gdLst>
              <a:gd name="connsiteX0" fmla="*/ 644549 w 1732108"/>
              <a:gd name="connsiteY0" fmla="*/ 0 h 2175118"/>
              <a:gd name="connsiteX1" fmla="*/ 1732108 w 1732108"/>
              <a:gd name="connsiteY1" fmla="*/ 1087559 h 2175118"/>
              <a:gd name="connsiteX2" fmla="*/ 644549 w 1732108"/>
              <a:gd name="connsiteY2" fmla="*/ 2175118 h 2175118"/>
              <a:gd name="connsiteX3" fmla="*/ 36485 w 1732108"/>
              <a:gd name="connsiteY3" fmla="*/ 1989380 h 2175118"/>
              <a:gd name="connsiteX4" fmla="*/ 0 w 1732108"/>
              <a:gd name="connsiteY4" fmla="*/ 1959278 h 2175118"/>
              <a:gd name="connsiteX5" fmla="*/ 0 w 1732108"/>
              <a:gd name="connsiteY5" fmla="*/ 215841 h 2175118"/>
              <a:gd name="connsiteX6" fmla="*/ 36485 w 1732108"/>
              <a:gd name="connsiteY6" fmla="*/ 185738 h 2175118"/>
              <a:gd name="connsiteX7" fmla="*/ 644549 w 1732108"/>
              <a:gd name="connsiteY7" fmla="*/ 0 h 217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2108" h="2175118">
                <a:moveTo>
                  <a:pt x="644549" y="0"/>
                </a:moveTo>
                <a:cubicBezTo>
                  <a:pt x="1245191" y="0"/>
                  <a:pt x="1732108" y="486917"/>
                  <a:pt x="1732108" y="1087559"/>
                </a:cubicBezTo>
                <a:cubicBezTo>
                  <a:pt x="1732108" y="1688201"/>
                  <a:pt x="1245191" y="2175118"/>
                  <a:pt x="644549" y="2175118"/>
                </a:cubicBezTo>
                <a:cubicBezTo>
                  <a:pt x="419308" y="2175118"/>
                  <a:pt x="210060" y="2106646"/>
                  <a:pt x="36485" y="1989380"/>
                </a:cubicBezTo>
                <a:lnTo>
                  <a:pt x="0" y="1959278"/>
                </a:lnTo>
                <a:lnTo>
                  <a:pt x="0" y="215841"/>
                </a:lnTo>
                <a:lnTo>
                  <a:pt x="36485" y="185738"/>
                </a:lnTo>
                <a:cubicBezTo>
                  <a:pt x="210060" y="68473"/>
                  <a:pt x="419308" y="0"/>
                  <a:pt x="644549"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434" name="Picture 2" descr="https://indiapix-lowres.s3.ap-south-1.amazonaws.com/699/SLAH0144DF.JPG">
            <a:extLst>
              <a:ext uri="{FF2B5EF4-FFF2-40B4-BE49-F238E27FC236}">
                <a16:creationId xmlns:a16="http://schemas.microsoft.com/office/drawing/2014/main" id="{BF1CD6C7-EFA5-4958-8B40-286990EB92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667" r="17666" b="1"/>
          <a:stretch/>
        </p:blipFill>
        <p:spPr bwMode="auto">
          <a:xfrm>
            <a:off x="20" y="4414950"/>
            <a:ext cx="1568072" cy="1847088"/>
          </a:xfrm>
          <a:custGeom>
            <a:avLst/>
            <a:gdLst/>
            <a:ahLst/>
            <a:cxnLst/>
            <a:rect l="l" t="t" r="r" b="b"/>
            <a:pathLst>
              <a:path w="1568092" h="1847088">
                <a:moveTo>
                  <a:pt x="644548" y="0"/>
                </a:moveTo>
                <a:cubicBezTo>
                  <a:pt x="1154607" y="0"/>
                  <a:pt x="1568092" y="413485"/>
                  <a:pt x="1568092" y="923544"/>
                </a:cubicBezTo>
                <a:cubicBezTo>
                  <a:pt x="1568092" y="1433603"/>
                  <a:pt x="1154607" y="1847088"/>
                  <a:pt x="644548" y="1847088"/>
                </a:cubicBezTo>
                <a:cubicBezTo>
                  <a:pt x="453276" y="1847088"/>
                  <a:pt x="275584" y="1788942"/>
                  <a:pt x="128186" y="1689361"/>
                </a:cubicBezTo>
                <a:lnTo>
                  <a:pt x="0" y="1583598"/>
                </a:lnTo>
                <a:lnTo>
                  <a:pt x="0" y="263490"/>
                </a:lnTo>
                <a:lnTo>
                  <a:pt x="128186" y="157727"/>
                </a:lnTo>
                <a:cubicBezTo>
                  <a:pt x="275584" y="58147"/>
                  <a:pt x="453276" y="0"/>
                  <a:pt x="644548" y="0"/>
                </a:cubicBezTo>
                <a:close/>
              </a:path>
            </a:pathLst>
          </a:custGeom>
          <a:noFill/>
          <a:extLst>
            <a:ext uri="{909E8E84-426E-40DD-AFC4-6F175D3DCCD1}">
              <a14:hiddenFill xmlns:a14="http://schemas.microsoft.com/office/drawing/2010/main">
                <a:solidFill>
                  <a:srgbClr val="FFFFFF"/>
                </a:solidFill>
              </a14:hiddenFill>
            </a:ext>
          </a:extLst>
        </p:spPr>
      </p:pic>
      <p:pic>
        <p:nvPicPr>
          <p:cNvPr id="18436" name="Picture 4" descr="https://indiapix-lowres.s3.ap-south-1.amazonaws.com/699/PRHM4577DF.JPG">
            <a:extLst>
              <a:ext uri="{FF2B5EF4-FFF2-40B4-BE49-F238E27FC236}">
                <a16:creationId xmlns:a16="http://schemas.microsoft.com/office/drawing/2014/main" id="{E4DF56AE-EC5A-43C9-8E7E-F914080CB2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557" r="5" b="12242"/>
          <a:stretch/>
        </p:blipFill>
        <p:spPr bwMode="auto">
          <a:xfrm>
            <a:off x="1866382" y="4769536"/>
            <a:ext cx="3950208" cy="2088462"/>
          </a:xfrm>
          <a:custGeom>
            <a:avLst/>
            <a:gdLst/>
            <a:ahLst/>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a:noFill/>
          <a:extLst>
            <a:ext uri="{909E8E84-426E-40DD-AFC4-6F175D3DCCD1}">
              <a14:hiddenFill xmlns:a14="http://schemas.microsoft.com/office/drawing/2010/main">
                <a:solidFill>
                  <a:srgbClr val="FFFFFF"/>
                </a:solidFill>
              </a14:hiddenFill>
            </a:ext>
          </a:extLst>
        </p:spPr>
      </p:pic>
      <p:sp>
        <p:nvSpPr>
          <p:cNvPr id="165" name="Freeform: Shape 164">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8440" name="Picture 8" descr="https://indiapix-lowres.s3.ap-south-1.amazonaws.com/699/PRZH0585DF.JPG">
            <a:extLst>
              <a:ext uri="{FF2B5EF4-FFF2-40B4-BE49-F238E27FC236}">
                <a16:creationId xmlns:a16="http://schemas.microsoft.com/office/drawing/2014/main" id="{A16F3265-1FB1-4533-970E-F79DA12632B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963" r="17206" b="-4"/>
          <a:stretch/>
        </p:blipFill>
        <p:spPr bwMode="auto">
          <a:xfrm>
            <a:off x="9009416" y="4131546"/>
            <a:ext cx="3178912"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28673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6F9F9-9138-4BCF-9718-B3109DF5F331}"/>
              </a:ext>
            </a:extLst>
          </p:cNvPr>
          <p:cNvSpPr>
            <a:spLocks noGrp="1"/>
          </p:cNvSpPr>
          <p:nvPr>
            <p:ph type="title"/>
          </p:nvPr>
        </p:nvSpPr>
        <p:spPr>
          <a:xfrm>
            <a:off x="7837915" y="272620"/>
            <a:ext cx="4311847" cy="3124200"/>
          </a:xfrm>
        </p:spPr>
        <p:txBody>
          <a:bodyPr>
            <a:normAutofit/>
          </a:bodyPr>
          <a:lstStyle/>
          <a:p>
            <a:pPr algn="ctr"/>
            <a:r>
              <a:rPr lang="en-IN" sz="4000" dirty="0">
                <a:solidFill>
                  <a:schemeClr val="accent6">
                    <a:lumMod val="75000"/>
                  </a:schemeClr>
                </a:solidFill>
                <a:latin typeface="Pristina" panose="03060402040406080204" pitchFamily="66" charset="0"/>
              </a:rPr>
              <a:t>“We are only as strong as we are united, as weak as we are divided”</a:t>
            </a:r>
          </a:p>
        </p:txBody>
      </p:sp>
      <p:sp>
        <p:nvSpPr>
          <p:cNvPr id="4" name="AutoShape 2">
            <a:extLst>
              <a:ext uri="{FF2B5EF4-FFF2-40B4-BE49-F238E27FC236}">
                <a16:creationId xmlns:a16="http://schemas.microsoft.com/office/drawing/2014/main" id="{1E2C3065-E5A8-4825-AE54-157407F9D78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Content Placeholder 7">
            <a:extLst>
              <a:ext uri="{FF2B5EF4-FFF2-40B4-BE49-F238E27FC236}">
                <a16:creationId xmlns:a16="http://schemas.microsoft.com/office/drawing/2014/main" id="{D32E8774-35D1-4A5A-A46C-6E000DFBE2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0" y="1078"/>
            <a:ext cx="7685515" cy="685692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a:extLst>
              <a:ext uri="{FF2B5EF4-FFF2-40B4-BE49-F238E27FC236}">
                <a16:creationId xmlns:a16="http://schemas.microsoft.com/office/drawing/2014/main" id="{E5C64A30-E4D5-4063-93CE-791DD31F0515}"/>
              </a:ext>
            </a:extLst>
          </p:cNvPr>
          <p:cNvSpPr>
            <a:spLocks noChangeAspect="1" noChangeArrowheads="1"/>
          </p:cNvSpPr>
          <p:nvPr/>
        </p:nvSpPr>
        <p:spPr bwMode="auto">
          <a:xfrm>
            <a:off x="6096000" y="609600"/>
            <a:ext cx="3124200" cy="3124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a:extLst>
              <a:ext uri="{FF2B5EF4-FFF2-40B4-BE49-F238E27FC236}">
                <a16:creationId xmlns:a16="http://schemas.microsoft.com/office/drawing/2014/main" id="{7DCC22EE-4D6C-4667-AB1A-55A605EAC9A5}"/>
              </a:ext>
            </a:extLst>
          </p:cNvPr>
          <p:cNvSpPr txBox="1">
            <a:spLocks/>
          </p:cNvSpPr>
          <p:nvPr/>
        </p:nvSpPr>
        <p:spPr>
          <a:xfrm>
            <a:off x="9089572" y="6248400"/>
            <a:ext cx="3102428" cy="56855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dirty="0">
                <a:solidFill>
                  <a:schemeClr val="accent5">
                    <a:lumMod val="50000"/>
                  </a:schemeClr>
                </a:solidFill>
                <a:latin typeface="Pristina" panose="03060402040406080204" pitchFamily="66" charset="0"/>
              </a:rPr>
              <a:t>Drawn by – </a:t>
            </a:r>
            <a:r>
              <a:rPr lang="en-IN" sz="4000" dirty="0" err="1">
                <a:solidFill>
                  <a:schemeClr val="accent5">
                    <a:lumMod val="50000"/>
                  </a:schemeClr>
                </a:solidFill>
                <a:latin typeface="Pristina" panose="03060402040406080204" pitchFamily="66" charset="0"/>
              </a:rPr>
              <a:t>Nandana</a:t>
            </a:r>
            <a:endParaRPr lang="en-IN" sz="4000" dirty="0">
              <a:solidFill>
                <a:schemeClr val="accent5">
                  <a:lumMod val="50000"/>
                </a:schemeClr>
              </a:solidFill>
              <a:latin typeface="Pristina" panose="03060402040406080204" pitchFamily="66" charset="0"/>
            </a:endParaRPr>
          </a:p>
        </p:txBody>
      </p:sp>
    </p:spTree>
    <p:extLst>
      <p:ext uri="{BB962C8B-B14F-4D97-AF65-F5344CB8AC3E}">
        <p14:creationId xmlns:p14="http://schemas.microsoft.com/office/powerpoint/2010/main" val="3705523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55C01129-3453-464D-A870-ED71C6E89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2" descr="https://indiapix-lowres.s3.ap-south-1.amazonaws.com/699/SLHM2803DT.JPG">
            <a:extLst>
              <a:ext uri="{FF2B5EF4-FFF2-40B4-BE49-F238E27FC236}">
                <a16:creationId xmlns:a16="http://schemas.microsoft.com/office/drawing/2014/main" id="{C9FF1710-B21B-4F26-ABB5-73725E128A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795" r="36541" b="-2"/>
          <a:stretch/>
        </p:blipFill>
        <p:spPr bwMode="auto">
          <a:xfrm>
            <a:off x="680483" y="685795"/>
            <a:ext cx="2931299" cy="548640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9D2781A6-5C82-4764-B489-F9A599C0A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11782" y="685800"/>
            <a:ext cx="4994335"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074367-65CC-4C2D-8F9C-6BD466908ECA}"/>
              </a:ext>
            </a:extLst>
          </p:cNvPr>
          <p:cNvSpPr>
            <a:spLocks noGrp="1"/>
          </p:cNvSpPr>
          <p:nvPr>
            <p:ph idx="1"/>
          </p:nvPr>
        </p:nvSpPr>
        <p:spPr>
          <a:xfrm>
            <a:off x="4120661" y="812800"/>
            <a:ext cx="3976577" cy="5003209"/>
          </a:xfrm>
        </p:spPr>
        <p:txBody>
          <a:bodyPr anchor="t">
            <a:normAutofit fontScale="92500"/>
          </a:bodyPr>
          <a:lstStyle/>
          <a:p>
            <a:pPr marL="0" indent="0" algn="ctr">
              <a:buNone/>
            </a:pPr>
            <a:endParaRPr lang="en-US" sz="2400" dirty="0">
              <a:solidFill>
                <a:srgbClr val="595959"/>
              </a:solidFill>
              <a:latin typeface="Brush Script MT" panose="03060802040406070304" pitchFamily="66" charset="0"/>
            </a:endParaRPr>
          </a:p>
          <a:p>
            <a:pPr marL="0" indent="0" algn="ctr">
              <a:buNone/>
            </a:pPr>
            <a:r>
              <a:rPr lang="en-US" sz="2400" dirty="0">
                <a:solidFill>
                  <a:srgbClr val="595959"/>
                </a:solidFill>
                <a:latin typeface="Brush Script MT" panose="03060802040406070304" pitchFamily="66" charset="0"/>
              </a:rPr>
              <a:t>It has come to show us that money and material things are not as important as human life and caring for each other in times of need.</a:t>
            </a:r>
          </a:p>
          <a:p>
            <a:pPr marL="0" indent="0" algn="ctr">
              <a:buNone/>
            </a:pPr>
            <a:r>
              <a:rPr lang="en-US" sz="2400" dirty="0">
                <a:solidFill>
                  <a:srgbClr val="595959"/>
                </a:solidFill>
                <a:latin typeface="Brush Script MT" panose="03060802040406070304" pitchFamily="66" charset="0"/>
              </a:rPr>
              <a:t>it has shown how greatness can come from working together and what we can do for as a nation and for a nation just by helping where it is needed and wanted. </a:t>
            </a:r>
          </a:p>
          <a:p>
            <a:pPr marL="0" indent="0" algn="ctr">
              <a:buNone/>
            </a:pPr>
            <a:r>
              <a:rPr lang="en-US" sz="2400" dirty="0">
                <a:solidFill>
                  <a:srgbClr val="595959"/>
                </a:solidFill>
                <a:latin typeface="Brush Script MT" panose="03060802040406070304" pitchFamily="66" charset="0"/>
              </a:rPr>
              <a:t>People came together as a country, rich and poor, young and old, employed or unemployed, literate or illiterate and have shown the world what a little love, care and compassion can do to bring hope and smiles in these testing times. </a:t>
            </a:r>
            <a:endParaRPr lang="en-IN" sz="2400" dirty="0">
              <a:solidFill>
                <a:srgbClr val="595959"/>
              </a:solidFill>
              <a:latin typeface="Brush Script MT" panose="03060802040406070304" pitchFamily="66" charset="0"/>
            </a:endParaRPr>
          </a:p>
          <a:p>
            <a:pPr algn="ctr"/>
            <a:endParaRPr lang="en-IN" sz="2400" dirty="0">
              <a:solidFill>
                <a:srgbClr val="595959"/>
              </a:solidFill>
              <a:latin typeface="Brush Script MT" panose="03060802040406070304" pitchFamily="66" charset="0"/>
            </a:endParaRPr>
          </a:p>
        </p:txBody>
      </p:sp>
      <p:pic>
        <p:nvPicPr>
          <p:cNvPr id="19458" name="Picture 2" descr="https://indiapix-lowres.s3.ap-south-1.amazonaws.com/699/IPHM1453DF.JPG">
            <a:extLst>
              <a:ext uri="{FF2B5EF4-FFF2-40B4-BE49-F238E27FC236}">
                <a16:creationId xmlns:a16="http://schemas.microsoft.com/office/drawing/2014/main" id="{76BC696E-6BE3-49AA-8C51-C4023E6721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462" r="3763"/>
          <a:stretch/>
        </p:blipFill>
        <p:spPr bwMode="auto">
          <a:xfrm>
            <a:off x="8606117" y="685805"/>
            <a:ext cx="2905400" cy="5486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8375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484" name="Picture 4" descr="https://indiapix-lowres.s3.ap-south-1.amazonaws.com/699/PRZH0593DF.JPG">
            <a:extLst>
              <a:ext uri="{FF2B5EF4-FFF2-40B4-BE49-F238E27FC236}">
                <a16:creationId xmlns:a16="http://schemas.microsoft.com/office/drawing/2014/main" id="{DA50CBE4-B835-479D-AF0A-37215D6DA2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910" r="-2" b="21832"/>
          <a:stretch/>
        </p:blipFill>
        <p:spPr bwMode="auto">
          <a:xfrm>
            <a:off x="6015107" y="-1"/>
            <a:ext cx="6176895" cy="2937954"/>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descr="https://indiapix-lowres.s3.ap-south-1.amazonaws.com/699/SLHM12950DF.JPG">
            <a:extLst>
              <a:ext uri="{FF2B5EF4-FFF2-40B4-BE49-F238E27FC236}">
                <a16:creationId xmlns:a16="http://schemas.microsoft.com/office/drawing/2014/main" id="{DF716B4F-AFAE-4C5A-B117-2AE0A16E63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18" r="1" b="3166"/>
          <a:stretch/>
        </p:blipFill>
        <p:spPr bwMode="auto">
          <a:xfrm>
            <a:off x="4203638" y="2937953"/>
            <a:ext cx="7988360" cy="3920047"/>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6157C1F-686A-4662-B31A-247674F8E322}"/>
              </a:ext>
            </a:extLst>
          </p:cNvPr>
          <p:cNvSpPr>
            <a:spLocks noGrp="1"/>
          </p:cNvSpPr>
          <p:nvPr>
            <p:ph type="title"/>
          </p:nvPr>
        </p:nvSpPr>
        <p:spPr>
          <a:xfrm>
            <a:off x="804672" y="365125"/>
            <a:ext cx="5266155" cy="1325563"/>
          </a:xfrm>
        </p:spPr>
        <p:txBody>
          <a:bodyPr>
            <a:normAutofit/>
          </a:bodyPr>
          <a:lstStyle/>
          <a:p>
            <a:r>
              <a:rPr lang="en-IN"/>
              <a:t>Yes, Unity really is strength.</a:t>
            </a:r>
            <a:endParaRPr lang="en-IN" dirty="0"/>
          </a:p>
        </p:txBody>
      </p:sp>
      <p:sp>
        <p:nvSpPr>
          <p:cNvPr id="3" name="Content Placeholder 2">
            <a:extLst>
              <a:ext uri="{FF2B5EF4-FFF2-40B4-BE49-F238E27FC236}">
                <a16:creationId xmlns:a16="http://schemas.microsoft.com/office/drawing/2014/main" id="{52BAEEB4-DB9B-4ACA-B3EE-F2679991870E}"/>
              </a:ext>
            </a:extLst>
          </p:cNvPr>
          <p:cNvSpPr>
            <a:spLocks noGrp="1"/>
          </p:cNvSpPr>
          <p:nvPr>
            <p:ph idx="1"/>
          </p:nvPr>
        </p:nvSpPr>
        <p:spPr>
          <a:xfrm>
            <a:off x="804672" y="2022601"/>
            <a:ext cx="3941499" cy="4154361"/>
          </a:xfrm>
        </p:spPr>
        <p:txBody>
          <a:bodyPr>
            <a:normAutofit/>
          </a:bodyPr>
          <a:lstStyle/>
          <a:p>
            <a:r>
              <a:rPr lang="en-US" sz="2000"/>
              <a:t>It has shown that all we need is each other to make the best out of the worst-case scenario. We as a group believe that best we could do right now is pray, help others, follow precautions and</a:t>
            </a:r>
            <a:br>
              <a:rPr lang="en-US" sz="2000"/>
            </a:br>
            <a:r>
              <a:rPr lang="en-US" sz="2000"/>
              <a:t>be eternally grateful, to our parents, teachers and friends, that we are still able to wake up and see the sunrise and breathe the </a:t>
            </a:r>
            <a:r>
              <a:rPr lang="en-US" sz="2000" i="1"/>
              <a:t>pure </a:t>
            </a:r>
            <a:r>
              <a:rPr lang="en-US" sz="2000"/>
              <a:t>air once again.</a:t>
            </a:r>
          </a:p>
          <a:p>
            <a:pPr marL="0" indent="0">
              <a:buNone/>
            </a:pPr>
            <a:br>
              <a:rPr lang="en-US" sz="2000"/>
            </a:br>
            <a:endParaRPr lang="en-IN" sz="2000"/>
          </a:p>
        </p:txBody>
      </p:sp>
    </p:spTree>
    <p:extLst>
      <p:ext uri="{BB962C8B-B14F-4D97-AF65-F5344CB8AC3E}">
        <p14:creationId xmlns:p14="http://schemas.microsoft.com/office/powerpoint/2010/main" val="1941030429"/>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4" descr="COVID-19 | What You Need to Know to Stay Safe - Goodwin House">
            <a:extLst>
              <a:ext uri="{FF2B5EF4-FFF2-40B4-BE49-F238E27FC236}">
                <a16:creationId xmlns:a16="http://schemas.microsoft.com/office/drawing/2014/main" id="{5714EB6E-1965-4C69-8841-30B697425BEA}"/>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15111" r="1"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0E61D0BE-7585-493F-B249-CE43CC7ACB3D}"/>
              </a:ext>
            </a:extLst>
          </p:cNvPr>
          <p:cNvSpPr>
            <a:spLocks noGrp="1"/>
          </p:cNvSpPr>
          <p:nvPr>
            <p:ph type="title"/>
          </p:nvPr>
        </p:nvSpPr>
        <p:spPr>
          <a:xfrm>
            <a:off x="586274" y="421108"/>
            <a:ext cx="7083490" cy="2536695"/>
          </a:xfrm>
        </p:spPr>
        <p:txBody>
          <a:bodyPr>
            <a:normAutofit fontScale="90000"/>
          </a:bodyPr>
          <a:lstStyle/>
          <a:p>
            <a:r>
              <a:rPr lang="en-IN" sz="8800" dirty="0">
                <a:solidFill>
                  <a:schemeClr val="accent6">
                    <a:lumMod val="60000"/>
                    <a:lumOff val="40000"/>
                  </a:schemeClr>
                </a:solidFill>
                <a:latin typeface="Brush Script MT" panose="03060802040406070304" pitchFamily="66" charset="0"/>
              </a:rPr>
              <a:t>Thank You for Listening!</a:t>
            </a:r>
          </a:p>
        </p:txBody>
      </p:sp>
    </p:spTree>
    <p:extLst>
      <p:ext uri="{BB962C8B-B14F-4D97-AF65-F5344CB8AC3E}">
        <p14:creationId xmlns:p14="http://schemas.microsoft.com/office/powerpoint/2010/main" val="685381887"/>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99" name="Rectangle 8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2" descr="Student Images | Free Vectors, Stock Photos &amp;amp; PSD">
            <a:extLst>
              <a:ext uri="{FF2B5EF4-FFF2-40B4-BE49-F238E27FC236}">
                <a16:creationId xmlns:a16="http://schemas.microsoft.com/office/drawing/2014/main" id="{D4ED9B56-D28B-481C-B80B-5BFA7E45D41A}"/>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1000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A059145-C227-4817-B188-D442637C5E31}"/>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Group Members</a:t>
            </a:r>
          </a:p>
        </p:txBody>
      </p:sp>
      <p:cxnSp>
        <p:nvCxnSpPr>
          <p:cNvPr id="84" name="Straight Connector 83">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18CB7B4-8A5D-4D60-A090-DF47FA5497BB}"/>
              </a:ext>
            </a:extLst>
          </p:cNvPr>
          <p:cNvSpPr>
            <a:spLocks noGrp="1"/>
          </p:cNvSpPr>
          <p:nvPr>
            <p:ph idx="1"/>
          </p:nvPr>
        </p:nvSpPr>
        <p:spPr>
          <a:xfrm>
            <a:off x="5155379" y="1065861"/>
            <a:ext cx="6713158" cy="5288285"/>
          </a:xfrm>
        </p:spPr>
        <p:txBody>
          <a:bodyPr anchor="ctr">
            <a:noAutofit/>
          </a:bodyPr>
          <a:lstStyle/>
          <a:p>
            <a:r>
              <a:rPr lang="en-IN" dirty="0">
                <a:solidFill>
                  <a:srgbClr val="FFFFFF"/>
                </a:solidFill>
              </a:rPr>
              <a:t>04. </a:t>
            </a:r>
            <a:r>
              <a:rPr lang="en-IN" dirty="0" err="1">
                <a:solidFill>
                  <a:srgbClr val="FFFFFF"/>
                </a:solidFill>
              </a:rPr>
              <a:t>Nandana</a:t>
            </a:r>
            <a:r>
              <a:rPr lang="en-IN" dirty="0">
                <a:solidFill>
                  <a:srgbClr val="FFFFFF"/>
                </a:solidFill>
              </a:rPr>
              <a:t> Nambiar – Hand Drawing</a:t>
            </a:r>
          </a:p>
          <a:p>
            <a:r>
              <a:rPr lang="en-IN" dirty="0">
                <a:solidFill>
                  <a:srgbClr val="FFFFFF"/>
                </a:solidFill>
              </a:rPr>
              <a:t>14. Siddharth Aditya– Lifting of the Lockdown</a:t>
            </a:r>
          </a:p>
          <a:p>
            <a:r>
              <a:rPr lang="en-IN" dirty="0">
                <a:solidFill>
                  <a:srgbClr val="FFFFFF"/>
                </a:solidFill>
              </a:rPr>
              <a:t>24. </a:t>
            </a:r>
            <a:r>
              <a:rPr lang="en-IN" dirty="0" err="1">
                <a:solidFill>
                  <a:srgbClr val="FFFFFF"/>
                </a:solidFill>
              </a:rPr>
              <a:t>Zameer</a:t>
            </a:r>
            <a:r>
              <a:rPr lang="en-IN" dirty="0">
                <a:solidFill>
                  <a:srgbClr val="FFFFFF"/>
                </a:solidFill>
              </a:rPr>
              <a:t> Siddique – The Beginning</a:t>
            </a:r>
          </a:p>
          <a:p>
            <a:r>
              <a:rPr lang="en-IN" dirty="0">
                <a:solidFill>
                  <a:srgbClr val="FFFFFF"/>
                </a:solidFill>
              </a:rPr>
              <a:t>34. </a:t>
            </a:r>
            <a:r>
              <a:rPr lang="en-IN" dirty="0" err="1">
                <a:solidFill>
                  <a:srgbClr val="FFFFFF"/>
                </a:solidFill>
              </a:rPr>
              <a:t>Vedant</a:t>
            </a:r>
            <a:r>
              <a:rPr lang="en-IN" dirty="0">
                <a:solidFill>
                  <a:srgbClr val="FFFFFF"/>
                </a:solidFill>
              </a:rPr>
              <a:t> Singh – Third Wave</a:t>
            </a:r>
          </a:p>
          <a:p>
            <a:r>
              <a:rPr lang="en-IN" dirty="0">
                <a:solidFill>
                  <a:srgbClr val="FFFFFF"/>
                </a:solidFill>
              </a:rPr>
              <a:t>44. </a:t>
            </a:r>
            <a:r>
              <a:rPr lang="en-IN" dirty="0" err="1">
                <a:solidFill>
                  <a:srgbClr val="FFFFFF"/>
                </a:solidFill>
              </a:rPr>
              <a:t>Devanshu</a:t>
            </a:r>
            <a:r>
              <a:rPr lang="en-IN" dirty="0">
                <a:solidFill>
                  <a:srgbClr val="FFFFFF"/>
                </a:solidFill>
              </a:rPr>
              <a:t> Surana – First Wave</a:t>
            </a:r>
          </a:p>
          <a:p>
            <a:r>
              <a:rPr lang="en-IN" dirty="0">
                <a:solidFill>
                  <a:srgbClr val="FFFFFF"/>
                </a:solidFill>
              </a:rPr>
              <a:t>54. Krishnaraj Thadesar - Presentation</a:t>
            </a:r>
          </a:p>
          <a:p>
            <a:r>
              <a:rPr lang="en-IN" dirty="0">
                <a:solidFill>
                  <a:srgbClr val="FFFFFF"/>
                </a:solidFill>
              </a:rPr>
              <a:t>64. Pushkar </a:t>
            </a:r>
            <a:r>
              <a:rPr lang="en-IN" dirty="0" err="1">
                <a:solidFill>
                  <a:srgbClr val="FFFFFF"/>
                </a:solidFill>
              </a:rPr>
              <a:t>Vaswad</a:t>
            </a:r>
            <a:r>
              <a:rPr lang="en-IN" dirty="0">
                <a:solidFill>
                  <a:srgbClr val="FFFFFF"/>
                </a:solidFill>
              </a:rPr>
              <a:t> – Second Wave</a:t>
            </a:r>
          </a:p>
        </p:txBody>
      </p:sp>
    </p:spTree>
    <p:extLst>
      <p:ext uri="{BB962C8B-B14F-4D97-AF65-F5344CB8AC3E}">
        <p14:creationId xmlns:p14="http://schemas.microsoft.com/office/powerpoint/2010/main" val="308710269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oronavirus Cases Rise To 110 In India, Maharashtra Worst-Hit, Other Top  Stories">
            <a:extLst>
              <a:ext uri="{FF2B5EF4-FFF2-40B4-BE49-F238E27FC236}">
                <a16:creationId xmlns:a16="http://schemas.microsoft.com/office/drawing/2014/main" id="{C8A6608A-D7A2-4652-92E8-5C2D2768AE75}"/>
              </a:ext>
            </a:extLst>
          </p:cNvPr>
          <p:cNvPicPr>
            <a:picLocks noChangeAspect="1" noChangeArrowheads="1"/>
          </p:cNvPicPr>
          <p:nvPr/>
        </p:nvPicPr>
        <p:blipFill rotWithShape="1">
          <a:blip r:embed="rId2">
            <a:alphaModFix amt="40000"/>
            <a:extLst>
              <a:ext uri="{BEBA8EAE-BF5A-486C-A8C5-ECC9F3942E4B}">
                <a14:imgProps xmlns:a14="http://schemas.microsoft.com/office/drawing/2010/main">
                  <a14:imgLayer r:embed="rId3">
                    <a14:imgEffect>
                      <a14:artisticPhotocopy trans="92000" detail="10"/>
                    </a14:imgEffect>
                    <a14:imgEffect>
                      <a14:brightnessContrast bright="-40000" contrast="-40000"/>
                    </a14:imgEffect>
                  </a14:imgLayer>
                </a14:imgProps>
              </a:ext>
              <a:ext uri="{28A0092B-C50C-407E-A947-70E740481C1C}">
                <a14:useLocalDpi xmlns:a14="http://schemas.microsoft.com/office/drawing/2010/main" val="0"/>
              </a:ext>
            </a:extLst>
          </a:blip>
          <a:srcRect l="3581" r="2" b="2"/>
          <a:stretch/>
        </p:blipFill>
        <p:spPr bwMode="auto">
          <a:xfrm>
            <a:off x="-170" y="10"/>
            <a:ext cx="8450317"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B14BD6A-9334-4E8C-8AB3-6DBEB950CF33}"/>
              </a:ext>
            </a:extLst>
          </p:cNvPr>
          <p:cNvSpPr>
            <a:spLocks noGrp="1"/>
          </p:cNvSpPr>
          <p:nvPr>
            <p:ph type="title"/>
          </p:nvPr>
        </p:nvSpPr>
        <p:spPr>
          <a:xfrm>
            <a:off x="335270" y="1595207"/>
            <a:ext cx="6281208" cy="2819829"/>
          </a:xfrm>
        </p:spPr>
        <p:txBody>
          <a:bodyPr vert="horz" lIns="91440" tIns="45720" rIns="91440" bIns="45720" rtlCol="0" anchor="b">
            <a:normAutofit fontScale="90000"/>
          </a:bodyPr>
          <a:lstStyle/>
          <a:p>
            <a:r>
              <a:rPr lang="en-US" sz="6600" b="1" kern="1200" dirty="0">
                <a:solidFill>
                  <a:srgbClr val="FFFFFF"/>
                </a:solidFill>
                <a:latin typeface="Special Elite" panose="02000506000000020004" pitchFamily="2" charset="0"/>
              </a:rPr>
              <a:t>Coronavirus - The Beginning</a:t>
            </a:r>
          </a:p>
        </p:txBody>
      </p:sp>
      <p:pic>
        <p:nvPicPr>
          <p:cNvPr id="2058" name="Picture 10" descr="NI paper review: First coronavirus case dominates front pages - BBC News">
            <a:extLst>
              <a:ext uri="{FF2B5EF4-FFF2-40B4-BE49-F238E27FC236}">
                <a16:creationId xmlns:a16="http://schemas.microsoft.com/office/drawing/2014/main" id="{7BE46B78-9737-47DA-841E-837EC8F8597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r="2032"/>
          <a:stretch/>
        </p:blipFill>
        <p:spPr bwMode="auto">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327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4" name="Rectangle 76">
            <a:extLst>
              <a:ext uri="{FF2B5EF4-FFF2-40B4-BE49-F238E27FC236}">
                <a16:creationId xmlns:a16="http://schemas.microsoft.com/office/drawing/2014/main" id="{FA511026-8542-4AC0-9F06-134A7085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46"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young woman stirs a hot drink with a spoon in a mug standing near a window">
            <a:extLst>
              <a:ext uri="{FF2B5EF4-FFF2-40B4-BE49-F238E27FC236}">
                <a16:creationId xmlns:a16="http://schemas.microsoft.com/office/drawing/2014/main" id="{DD37CF86-711F-4B54-92A8-96877D0C81F3}"/>
              </a:ext>
            </a:extLst>
          </p:cNvPr>
          <p:cNvPicPr>
            <a:picLocks noChangeAspect="1" noChangeArrowheads="1"/>
          </p:cNvPicPr>
          <p:nvPr/>
        </p:nvPicPr>
        <p:blipFill rotWithShape="1">
          <a:blip r:embed="rId2">
            <a:alphaModFix amt="40000"/>
            <a:extLst>
              <a:ext uri="{BEBA8EAE-BF5A-486C-A8C5-ECC9F3942E4B}">
                <a14:imgProps xmlns:a14="http://schemas.microsoft.com/office/drawing/2010/main">
                  <a14:imgLayer r:embed="rId3">
                    <a14:imgEffect>
                      <a14:artisticMarker/>
                    </a14:imgEffect>
                    <a14:imgEffect>
                      <a14:brightnessContrast bright="-20000"/>
                    </a14:imgEffect>
                  </a14:imgLayer>
                </a14:imgProps>
              </a:ext>
              <a:ext uri="{28A0092B-C50C-407E-A947-70E740481C1C}">
                <a14:useLocalDpi xmlns:a14="http://schemas.microsoft.com/office/drawing/2010/main" val="0"/>
              </a:ext>
            </a:extLst>
          </a:blip>
          <a:srcRect t="6767" b="896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B3E8CE-276E-4685-B000-5531AFBC6390}"/>
              </a:ext>
            </a:extLst>
          </p:cNvPr>
          <p:cNvSpPr>
            <a:spLocks noGrp="1"/>
          </p:cNvSpPr>
          <p:nvPr>
            <p:ph type="title"/>
          </p:nvPr>
        </p:nvSpPr>
        <p:spPr>
          <a:xfrm>
            <a:off x="383689" y="148846"/>
            <a:ext cx="6788388" cy="2180886"/>
          </a:xfrm>
        </p:spPr>
        <p:txBody>
          <a:bodyPr anchor="b">
            <a:normAutofit/>
          </a:bodyPr>
          <a:lstStyle/>
          <a:p>
            <a:r>
              <a:rPr lang="en-IN" sz="7200" dirty="0">
                <a:latin typeface="Brush Script MT" panose="03060802040406070304" pitchFamily="66" charset="0"/>
              </a:rPr>
              <a:t>The Peace before the </a:t>
            </a:r>
            <a:r>
              <a:rPr lang="en-IN" sz="7200" dirty="0">
                <a:solidFill>
                  <a:schemeClr val="accent2">
                    <a:lumMod val="60000"/>
                    <a:lumOff val="40000"/>
                  </a:schemeClr>
                </a:solidFill>
                <a:latin typeface="Brush Script MT" panose="03060802040406070304" pitchFamily="66" charset="0"/>
              </a:rPr>
              <a:t>Storm</a:t>
            </a:r>
          </a:p>
        </p:txBody>
      </p:sp>
      <p:sp>
        <p:nvSpPr>
          <p:cNvPr id="3" name="Content Placeholder 2">
            <a:extLst>
              <a:ext uri="{FF2B5EF4-FFF2-40B4-BE49-F238E27FC236}">
                <a16:creationId xmlns:a16="http://schemas.microsoft.com/office/drawing/2014/main" id="{B667E7F5-ACF4-4F06-90D3-5B5DD4A0DE9B}"/>
              </a:ext>
            </a:extLst>
          </p:cNvPr>
          <p:cNvSpPr>
            <a:spLocks noGrp="1"/>
          </p:cNvSpPr>
          <p:nvPr>
            <p:ph idx="1"/>
          </p:nvPr>
        </p:nvSpPr>
        <p:spPr>
          <a:xfrm>
            <a:off x="499676" y="2624497"/>
            <a:ext cx="5718243" cy="4084657"/>
          </a:xfrm>
        </p:spPr>
        <p:txBody>
          <a:bodyPr>
            <a:normAutofit/>
          </a:bodyPr>
          <a:lstStyle/>
          <a:p>
            <a:pPr marL="0" indent="0">
              <a:buNone/>
            </a:pPr>
            <a:r>
              <a:rPr lang="en-US" sz="1800" dirty="0"/>
              <a:t>It was just another bright and cool February day, and you had just come home from the theatre nearby, inhaled a breath of fresh </a:t>
            </a:r>
            <a:r>
              <a:rPr lang="en-US" sz="1800" i="1" dirty="0"/>
              <a:t>pure </a:t>
            </a:r>
            <a:r>
              <a:rPr lang="en-US" sz="1800" dirty="0"/>
              <a:t>air standing in your balcony, glaring at the children playing cricket in the playground by your building.</a:t>
            </a:r>
          </a:p>
          <a:p>
            <a:pPr marL="0" indent="0">
              <a:buNone/>
            </a:pPr>
            <a:endParaRPr lang="en-US" sz="1800" dirty="0"/>
          </a:p>
          <a:p>
            <a:pPr marL="0" indent="0">
              <a:buNone/>
            </a:pPr>
            <a:endParaRPr lang="en-US" sz="1800" dirty="0"/>
          </a:p>
          <a:p>
            <a:pPr marL="0" indent="0">
              <a:buNone/>
            </a:pPr>
            <a:r>
              <a:rPr lang="en-US" sz="1800" dirty="0"/>
              <a:t>As you check your notifications, you, along with </a:t>
            </a:r>
            <a:r>
              <a:rPr lang="en-US" sz="1800" i="1" dirty="0"/>
              <a:t>billions </a:t>
            </a:r>
            <a:r>
              <a:rPr lang="en-US" sz="1800" dirty="0"/>
              <a:t>of other people on the planet, scoff at the news of the new </a:t>
            </a:r>
            <a:r>
              <a:rPr lang="en-US" sz="1800" i="1" dirty="0"/>
              <a:t>Corona Virus Disease </a:t>
            </a:r>
            <a:r>
              <a:rPr lang="en-US" sz="1800" dirty="0"/>
              <a:t>that has started gaining slight momentum in your country. </a:t>
            </a:r>
          </a:p>
          <a:p>
            <a:pPr marL="0" indent="0">
              <a:buNone/>
            </a:pPr>
            <a:endParaRPr lang="en-US" sz="1700" i="1" dirty="0"/>
          </a:p>
          <a:p>
            <a:pPr marL="0" indent="0">
              <a:buNone/>
            </a:pPr>
            <a:r>
              <a:rPr lang="en-US" sz="1700" i="1" dirty="0"/>
              <a:t>Little did all of us know, what was to come.</a:t>
            </a:r>
            <a:endParaRPr lang="en-IN" sz="1700" i="1" dirty="0"/>
          </a:p>
        </p:txBody>
      </p:sp>
      <p:pic>
        <p:nvPicPr>
          <p:cNvPr id="1028" name="Picture 4" descr="https://indiapix-lowres.s3.ap-south-1.amazonaws.com/699/PRPG0157DF.JPG">
            <a:extLst>
              <a:ext uri="{FF2B5EF4-FFF2-40B4-BE49-F238E27FC236}">
                <a16:creationId xmlns:a16="http://schemas.microsoft.com/office/drawing/2014/main" id="{B6B6D19B-A899-49C2-8E30-17CAD906A2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243" r="-1" b="-1"/>
          <a:stretch/>
        </p:blipFill>
        <p:spPr bwMode="auto">
          <a:xfrm>
            <a:off x="8905461" y="4064975"/>
            <a:ext cx="3295434" cy="2793029"/>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a:noFill/>
          <a:extLst>
            <a:ext uri="{909E8E84-426E-40DD-AFC4-6F175D3DCCD1}">
              <a14:hiddenFill xmlns:a14="http://schemas.microsoft.com/office/drawing/2010/main">
                <a:solidFill>
                  <a:srgbClr val="FFFFFF"/>
                </a:solidFill>
              </a14:hiddenFill>
            </a:ext>
          </a:extLst>
        </p:spPr>
      </p:pic>
      <p:pic>
        <p:nvPicPr>
          <p:cNvPr id="1030" name="Picture 6" descr="https://indiapix-lowres.s3.ap-south-1.amazonaws.com/699/SLHM4623DT.JPG">
            <a:extLst>
              <a:ext uri="{FF2B5EF4-FFF2-40B4-BE49-F238E27FC236}">
                <a16:creationId xmlns:a16="http://schemas.microsoft.com/office/drawing/2014/main" id="{39F91B8C-C9D3-491C-B683-530F8726C18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26" r="2" b="32580"/>
          <a:stretch/>
        </p:blipFill>
        <p:spPr bwMode="auto">
          <a:xfrm>
            <a:off x="8607480" y="2477090"/>
            <a:ext cx="1894017" cy="1903819"/>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a:noFill/>
          <a:extLst>
            <a:ext uri="{909E8E84-426E-40DD-AFC4-6F175D3DCCD1}">
              <a14:hiddenFill xmlns:a14="http://schemas.microsoft.com/office/drawing/2010/main">
                <a:solidFill>
                  <a:srgbClr val="FFFFFF"/>
                </a:solidFill>
              </a14:hiddenFill>
            </a:ext>
          </a:extLst>
        </p:spPr>
      </p:pic>
      <p:pic>
        <p:nvPicPr>
          <p:cNvPr id="1032" name="Picture 8" descr="https://indiapix-lowres.s3.ap-south-1.amazonaws.com/699/SLHM2480DT.JPG">
            <a:extLst>
              <a:ext uri="{FF2B5EF4-FFF2-40B4-BE49-F238E27FC236}">
                <a16:creationId xmlns:a16="http://schemas.microsoft.com/office/drawing/2014/main" id="{C6A06CCB-53FD-4AE8-B147-D18F6631F2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82" r="12173" b="-2"/>
          <a:stretch/>
        </p:blipFill>
        <p:spPr bwMode="auto">
          <a:xfrm>
            <a:off x="8802094" y="-3"/>
            <a:ext cx="3398806" cy="2624500"/>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20472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China coronavirus: Death toll rises as disease spreads - BBC News">
            <a:extLst>
              <a:ext uri="{FF2B5EF4-FFF2-40B4-BE49-F238E27FC236}">
                <a16:creationId xmlns:a16="http://schemas.microsoft.com/office/drawing/2014/main" id="{4FE10867-7741-4E7C-B3D3-FF94DB6373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799" r="16" b="16286"/>
          <a:stretch/>
        </p:blipFill>
        <p:spPr bwMode="auto">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3078" name="Picture 6" descr="https://cdn.wionews.com/sites/default/files/styles/story_page/public/2020/12/31/176572-untitled-design-11.jpg">
            <a:extLst>
              <a:ext uri="{FF2B5EF4-FFF2-40B4-BE49-F238E27FC236}">
                <a16:creationId xmlns:a16="http://schemas.microsoft.com/office/drawing/2014/main" id="{C4CBC14A-7A13-4A99-8858-7B08B74E86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28" r="-2" b="14962"/>
          <a:stretch/>
        </p:blipFill>
        <p:spPr bwMode="auto">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77" name="Freeform: Shape 76">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9" name="Freeform: Shape 78">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9F8B81D0-8498-4026-AC38-50F966C31829}"/>
              </a:ext>
            </a:extLst>
          </p:cNvPr>
          <p:cNvSpPr>
            <a:spLocks noGrp="1"/>
          </p:cNvSpPr>
          <p:nvPr>
            <p:ph type="title"/>
          </p:nvPr>
        </p:nvSpPr>
        <p:spPr>
          <a:xfrm>
            <a:off x="448055" y="349856"/>
            <a:ext cx="5152842" cy="1777117"/>
          </a:xfrm>
        </p:spPr>
        <p:txBody>
          <a:bodyPr>
            <a:normAutofit/>
          </a:bodyPr>
          <a:lstStyle/>
          <a:p>
            <a:r>
              <a:rPr lang="en-IN" sz="4800" dirty="0">
                <a:solidFill>
                  <a:srgbClr val="FF0000"/>
                </a:solidFill>
                <a:latin typeface="MODERN TYPEWRITER" panose="02000500000000000000" pitchFamily="2" charset="0"/>
              </a:rPr>
              <a:t>The One Fatal Mistake</a:t>
            </a:r>
          </a:p>
        </p:txBody>
      </p:sp>
      <p:sp>
        <p:nvSpPr>
          <p:cNvPr id="81" name="Rectangle 80">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83" name="Rectangle 82">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335DF80-3619-4A3F-B7FE-A038A3C22809}"/>
              </a:ext>
            </a:extLst>
          </p:cNvPr>
          <p:cNvSpPr>
            <a:spLocks noGrp="1"/>
          </p:cNvSpPr>
          <p:nvPr>
            <p:ph idx="1"/>
          </p:nvPr>
        </p:nvSpPr>
        <p:spPr>
          <a:xfrm>
            <a:off x="448057" y="2340865"/>
            <a:ext cx="4892040" cy="4317558"/>
          </a:xfrm>
        </p:spPr>
        <p:txBody>
          <a:bodyPr>
            <a:normAutofit fontScale="92500" lnSpcReduction="10000"/>
          </a:bodyPr>
          <a:lstStyle/>
          <a:p>
            <a:pPr marL="0" indent="0">
              <a:buNone/>
            </a:pPr>
            <a:r>
              <a:rPr lang="en-US" sz="2400" dirty="0"/>
              <a:t>On November 17th, 2019, The Chinese Government decided to ignore the first case of the COVID-19 Alpha variant. </a:t>
            </a:r>
          </a:p>
          <a:p>
            <a:pPr marL="0" indent="0">
              <a:buNone/>
            </a:pPr>
            <a:endParaRPr lang="en-US" sz="2400" dirty="0"/>
          </a:p>
          <a:p>
            <a:pPr marL="0" indent="0">
              <a:buNone/>
            </a:pPr>
            <a:r>
              <a:rPr lang="en-US" sz="2400" dirty="0"/>
              <a:t>Inevitably, this trend was followed by The Koreas, The USA, UK, Italy, and every other country on this planet, until the situation got out of hand.</a:t>
            </a:r>
          </a:p>
          <a:p>
            <a:pPr marL="0" indent="0">
              <a:buNone/>
            </a:pPr>
            <a:endParaRPr lang="en-US" sz="2400" dirty="0"/>
          </a:p>
          <a:p>
            <a:pPr marL="0" indent="0">
              <a:buNone/>
            </a:pPr>
            <a:r>
              <a:rPr lang="en-US" sz="2400" dirty="0"/>
              <a:t>This for India happened in March of 2020. 7 cases on March 1st rose to hundreds in a matter of days, and thousands in a matter of weeks</a:t>
            </a:r>
            <a:endParaRPr lang="en-IN" sz="2400" dirty="0"/>
          </a:p>
        </p:txBody>
      </p:sp>
    </p:spTree>
    <p:extLst>
      <p:ext uri="{BB962C8B-B14F-4D97-AF65-F5344CB8AC3E}">
        <p14:creationId xmlns:p14="http://schemas.microsoft.com/office/powerpoint/2010/main" val="2524538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176D98-0BCE-4BCF-87FD-65A7A5628D62}"/>
              </a:ext>
            </a:extLst>
          </p:cNvPr>
          <p:cNvSpPr>
            <a:spLocks noGrp="1"/>
          </p:cNvSpPr>
          <p:nvPr>
            <p:ph type="title"/>
          </p:nvPr>
        </p:nvSpPr>
        <p:spPr>
          <a:xfrm>
            <a:off x="278364" y="122529"/>
            <a:ext cx="3816095" cy="1938076"/>
          </a:xfrm>
        </p:spPr>
        <p:txBody>
          <a:bodyPr>
            <a:normAutofit/>
          </a:bodyPr>
          <a:lstStyle/>
          <a:p>
            <a:r>
              <a:rPr lang="en-IN" dirty="0">
                <a:solidFill>
                  <a:srgbClr val="FF0000"/>
                </a:solidFill>
                <a:latin typeface="Special Elite" panose="02000506000000020004" pitchFamily="2" charset="0"/>
              </a:rPr>
              <a:t>The Initial Confusion</a:t>
            </a:r>
          </a:p>
        </p:txBody>
      </p:sp>
      <p:sp>
        <p:nvSpPr>
          <p:cNvPr id="3" name="Content Placeholder 2">
            <a:extLst>
              <a:ext uri="{FF2B5EF4-FFF2-40B4-BE49-F238E27FC236}">
                <a16:creationId xmlns:a16="http://schemas.microsoft.com/office/drawing/2014/main" id="{898BA377-E74A-4BB8-90B6-2B8BB73D729C}"/>
              </a:ext>
            </a:extLst>
          </p:cNvPr>
          <p:cNvSpPr>
            <a:spLocks noGrp="1"/>
          </p:cNvSpPr>
          <p:nvPr>
            <p:ph idx="1"/>
          </p:nvPr>
        </p:nvSpPr>
        <p:spPr>
          <a:xfrm>
            <a:off x="185058" y="2183134"/>
            <a:ext cx="4881464" cy="5043365"/>
          </a:xfrm>
        </p:spPr>
        <p:txBody>
          <a:bodyPr>
            <a:normAutofit/>
          </a:bodyPr>
          <a:lstStyle/>
          <a:p>
            <a:pPr marL="0" indent="0">
              <a:buNone/>
            </a:pPr>
            <a:r>
              <a:rPr lang="en-US" sz="2400" dirty="0"/>
              <a:t>Of course, the population was awe-struck, and deeply hit by the news. The virus struck us in several waves, because so did the awareness, information, and precaution. </a:t>
            </a:r>
          </a:p>
          <a:p>
            <a:pPr marL="0" indent="0">
              <a:buNone/>
            </a:pPr>
            <a:endParaRPr lang="en-US" sz="2400" dirty="0"/>
          </a:p>
          <a:p>
            <a:pPr marL="0" indent="0">
              <a:buNone/>
            </a:pPr>
            <a:r>
              <a:rPr lang="en-US" sz="2400" dirty="0"/>
              <a:t>A wide majority of the population straight up refused to believe the existence of the disease, while others disregarded its significance. It was a state of dormant panic, one that was about to erupt. </a:t>
            </a:r>
            <a:endParaRPr lang="en-IN" sz="2400" dirty="0"/>
          </a:p>
        </p:txBody>
      </p:sp>
      <p:pic>
        <p:nvPicPr>
          <p:cNvPr id="4106" name="Picture 10" descr="I braved Europe, UK&amp;#39;s Covid-19 panic and beat an India lockdown — Quartz  India">
            <a:extLst>
              <a:ext uri="{FF2B5EF4-FFF2-40B4-BE49-F238E27FC236}">
                <a16:creationId xmlns:a16="http://schemas.microsoft.com/office/drawing/2014/main" id="{6571427F-9628-448B-A934-A79C8CBBBA2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r="-1" b="9877"/>
          <a:stretch/>
        </p:blipFill>
        <p:spPr bwMode="auto">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a:noFill/>
          <a:extLst>
            <a:ext uri="{909E8E84-426E-40DD-AFC4-6F175D3DCCD1}">
              <a14:hiddenFill xmlns:a14="http://schemas.microsoft.com/office/drawing/2010/main">
                <a:solidFill>
                  <a:srgbClr val="FFFFFF"/>
                </a:solidFill>
              </a14:hiddenFill>
            </a:ext>
          </a:extLst>
        </p:spPr>
      </p:pic>
      <p:pic>
        <p:nvPicPr>
          <p:cNvPr id="4108" name="Picture 12" descr="TOI is back in Mumbai and Pune | India News - Times of India">
            <a:extLst>
              <a:ext uri="{FF2B5EF4-FFF2-40B4-BE49-F238E27FC236}">
                <a16:creationId xmlns:a16="http://schemas.microsoft.com/office/drawing/2014/main" id="{B5769401-B375-4DF5-828D-BE92A4C6FA6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artisticFilmGrain/>
                    </a14:imgEffect>
                    <a14:imgEffect>
                      <a14:colorTemperature colorTemp="11200"/>
                    </a14:imgEffect>
                  </a14:imgLayer>
                </a14:imgProps>
              </a:ext>
              <a:ext uri="{28A0092B-C50C-407E-A947-70E740481C1C}">
                <a14:useLocalDpi xmlns:a14="http://schemas.microsoft.com/office/drawing/2010/main" val="0"/>
              </a:ext>
            </a:extLst>
          </a:blip>
          <a:srcRect t="646" b="23991"/>
          <a:stretch/>
        </p:blipFill>
        <p:spPr bwMode="auto">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33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16" descr="Bharat Bandh on February 26: All commercial markets to remain closed -  Check other details here">
            <a:extLst>
              <a:ext uri="{FF2B5EF4-FFF2-40B4-BE49-F238E27FC236}">
                <a16:creationId xmlns:a16="http://schemas.microsoft.com/office/drawing/2014/main" id="{18D2F619-DC37-4924-B88A-24277F7F3084}"/>
              </a:ext>
            </a:extLst>
          </p:cNvPr>
          <p:cNvPicPr>
            <a:picLocks noChangeAspect="1" noChangeArrowheads="1"/>
          </p:cNvPicPr>
          <p:nvPr/>
        </p:nvPicPr>
        <p:blipFill rotWithShape="1">
          <a:blip r:embed="rId2">
            <a:duotone>
              <a:prstClr val="black"/>
              <a:schemeClr val="tx2">
                <a:tint val="45000"/>
                <a:satMod val="400000"/>
              </a:schemeClr>
            </a:duotone>
            <a:alphaModFix amt="35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b="30"/>
          <a:stretch/>
        </p:blipFill>
        <p:spPr bwMode="auto">
          <a:xfrm>
            <a:off x="-7" y="-8"/>
            <a:ext cx="12192000" cy="685595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D90E083-7CAA-4772-AC34-7AEBD0BD8655}"/>
              </a:ext>
            </a:extLst>
          </p:cNvPr>
          <p:cNvSpPr>
            <a:spLocks noGrp="1"/>
          </p:cNvSpPr>
          <p:nvPr>
            <p:ph idx="1"/>
          </p:nvPr>
        </p:nvSpPr>
        <p:spPr>
          <a:xfrm>
            <a:off x="508412" y="2150012"/>
            <a:ext cx="6157704" cy="4616530"/>
          </a:xfrm>
        </p:spPr>
        <p:txBody>
          <a:bodyPr anchor="t">
            <a:normAutofit/>
          </a:bodyPr>
          <a:lstStyle/>
          <a:p>
            <a:pPr marL="0" indent="0">
              <a:buNone/>
            </a:pPr>
            <a:r>
              <a:rPr lang="en-US" i="1" dirty="0">
                <a:latin typeface="+mj-lt"/>
                <a:cs typeface="Times New Roman" panose="02020603050405020304" pitchFamily="18" charset="0"/>
              </a:rPr>
              <a:t>Our people had never seen, heard, studied, or experienced an event, even comparable to this one. </a:t>
            </a:r>
          </a:p>
          <a:p>
            <a:pPr marL="0" indent="0">
              <a:buNone/>
            </a:pPr>
            <a:endParaRPr lang="en-US" i="1" dirty="0">
              <a:latin typeface="+mj-lt"/>
              <a:cs typeface="Times New Roman" panose="02020603050405020304" pitchFamily="18" charset="0"/>
            </a:endParaRPr>
          </a:p>
          <a:p>
            <a:pPr marL="0" indent="0">
              <a:buNone/>
            </a:pPr>
            <a:r>
              <a:rPr lang="en-US" i="1" dirty="0">
                <a:solidFill>
                  <a:srgbClr val="FF0000"/>
                </a:solidFill>
                <a:latin typeface="+mj-lt"/>
                <a:cs typeface="Times New Roman" panose="02020603050405020304" pitchFamily="18" charset="0"/>
              </a:rPr>
              <a:t>Mass</a:t>
            </a:r>
            <a:r>
              <a:rPr lang="en-US" i="1" dirty="0">
                <a:latin typeface="+mj-lt"/>
                <a:cs typeface="Times New Roman" panose="02020603050405020304" pitchFamily="18" charset="0"/>
              </a:rPr>
              <a:t> </a:t>
            </a:r>
            <a:r>
              <a:rPr lang="en-US" i="1" dirty="0">
                <a:solidFill>
                  <a:srgbClr val="FF0000"/>
                </a:solidFill>
                <a:latin typeface="+mj-lt"/>
                <a:cs typeface="Times New Roman" panose="02020603050405020304" pitchFamily="18" charset="0"/>
              </a:rPr>
              <a:t>confusion, panic, deaths, cases and information</a:t>
            </a:r>
            <a:r>
              <a:rPr lang="en-US" i="1" dirty="0">
                <a:latin typeface="+mj-lt"/>
                <a:cs typeface="Times New Roman" panose="02020603050405020304" pitchFamily="18" charset="0"/>
              </a:rPr>
              <a:t> erupted in the media as soon as the government of India decided to close educational Institutions, workplaces, and Impose a pan-nation Lockdown on </a:t>
            </a:r>
            <a:r>
              <a:rPr lang="en-US" i="1" dirty="0">
                <a:solidFill>
                  <a:srgbClr val="FF0000"/>
                </a:solidFill>
                <a:latin typeface="+mj-lt"/>
                <a:cs typeface="Times New Roman" panose="02020603050405020304" pitchFamily="18" charset="0"/>
              </a:rPr>
              <a:t>March 24th 2020.</a:t>
            </a:r>
            <a:endParaRPr lang="en-IN" i="1" dirty="0">
              <a:solidFill>
                <a:srgbClr val="FF0000"/>
              </a:solidFill>
              <a:latin typeface="+mj-lt"/>
              <a:cs typeface="Times New Roman" panose="02020603050405020304" pitchFamily="18" charset="0"/>
            </a:endParaRPr>
          </a:p>
        </p:txBody>
      </p:sp>
      <p:sp>
        <p:nvSpPr>
          <p:cNvPr id="21" name="Freeform: Shape 10">
            <a:extLst>
              <a:ext uri="{FF2B5EF4-FFF2-40B4-BE49-F238E27FC236}">
                <a16:creationId xmlns:a16="http://schemas.microsoft.com/office/drawing/2014/main" id="{86B8807B-7828-4E42-86D6-939A5397D8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2055"/>
            <a:ext cx="4666892" cy="3481643"/>
          </a:xfrm>
          <a:custGeom>
            <a:avLst/>
            <a:gdLst>
              <a:gd name="connsiteX0" fmla="*/ 144173 w 4666892"/>
              <a:gd name="connsiteY0" fmla="*/ 0 h 3481643"/>
              <a:gd name="connsiteX1" fmla="*/ 4666892 w 4666892"/>
              <a:gd name="connsiteY1" fmla="*/ 0 h 3481643"/>
              <a:gd name="connsiteX2" fmla="*/ 4666892 w 4666892"/>
              <a:gd name="connsiteY2" fmla="*/ 2512390 h 3481643"/>
              <a:gd name="connsiteX3" fmla="*/ 4657487 w 4666892"/>
              <a:gd name="connsiteY3" fmla="*/ 2524968 h 3481643"/>
              <a:gd name="connsiteX4" fmla="*/ 2628900 w 4666892"/>
              <a:gd name="connsiteY4" fmla="*/ 3481643 h 3481643"/>
              <a:gd name="connsiteX5" fmla="*/ 0 w 4666892"/>
              <a:gd name="connsiteY5" fmla="*/ 852743 h 3481643"/>
              <a:gd name="connsiteX6" fmla="*/ 118190 w 4666892"/>
              <a:gd name="connsiteY6" fmla="*/ 70989 h 348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481643">
                <a:moveTo>
                  <a:pt x="144173" y="0"/>
                </a:moveTo>
                <a:lnTo>
                  <a:pt x="4666892" y="0"/>
                </a:lnTo>
                <a:lnTo>
                  <a:pt x="4666892" y="2512390"/>
                </a:lnTo>
                <a:lnTo>
                  <a:pt x="4657487" y="2524968"/>
                </a:lnTo>
                <a:cubicBezTo>
                  <a:pt x="4175308" y="3109233"/>
                  <a:pt x="3445594" y="3481643"/>
                  <a:pt x="2628900" y="3481643"/>
                </a:cubicBezTo>
                <a:cubicBezTo>
                  <a:pt x="1176999" y="3481643"/>
                  <a:pt x="0" y="2304644"/>
                  <a:pt x="0" y="852743"/>
                </a:cubicBezTo>
                <a:cubicBezTo>
                  <a:pt x="0" y="580512"/>
                  <a:pt x="41379" y="317945"/>
                  <a:pt x="118190" y="70989"/>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20" descr="Pune Covid-19 cases: First signs of &amp;#39;herd immunity&amp;#39; in small population  groups">
            <a:extLst>
              <a:ext uri="{FF2B5EF4-FFF2-40B4-BE49-F238E27FC236}">
                <a16:creationId xmlns:a16="http://schemas.microsoft.com/office/drawing/2014/main" id="{95EA5A75-DCEC-42F8-9A53-2F7D91E9AA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077" r="15590" b="-1"/>
          <a:stretch/>
        </p:blipFill>
        <p:spPr bwMode="auto">
          <a:xfrm>
            <a:off x="7689829" y="-2055"/>
            <a:ext cx="4502173" cy="3316924"/>
          </a:xfrm>
          <a:custGeom>
            <a:avLst/>
            <a:gdLst/>
            <a:ahLst/>
            <a:cxnLst/>
            <a:rect l="l" t="t" r="r" b="b"/>
            <a:pathLst>
              <a:path w="4502173" h="3316924">
                <a:moveTo>
                  <a:pt x="154695" y="0"/>
                </a:moveTo>
                <a:lnTo>
                  <a:pt x="4502173" y="0"/>
                </a:lnTo>
                <a:lnTo>
                  <a:pt x="4502173" y="2237639"/>
                </a:lnTo>
                <a:lnTo>
                  <a:pt x="4365663" y="2420191"/>
                </a:lnTo>
                <a:cubicBezTo>
                  <a:pt x="3913696" y="2967849"/>
                  <a:pt x="3229704" y="3316924"/>
                  <a:pt x="2464181" y="3316924"/>
                </a:cubicBezTo>
                <a:cubicBezTo>
                  <a:pt x="1103251" y="3316924"/>
                  <a:pt x="0" y="2213673"/>
                  <a:pt x="0" y="852743"/>
                </a:cubicBezTo>
                <a:cubicBezTo>
                  <a:pt x="0" y="597569"/>
                  <a:pt x="38787" y="351454"/>
                  <a:pt x="110786" y="119971"/>
                </a:cubicBezTo>
                <a:close/>
              </a:path>
            </a:pathLst>
          </a:custGeom>
          <a:noFill/>
          <a:extLst>
            <a:ext uri="{909E8E84-426E-40DD-AFC4-6F175D3DCCD1}">
              <a14:hiddenFill xmlns:a14="http://schemas.microsoft.com/office/drawing/2010/main">
                <a:solidFill>
                  <a:srgbClr val="FFFFFF"/>
                </a:solidFill>
              </a14:hiddenFill>
            </a:ext>
          </a:extLst>
        </p:spPr>
      </p:pic>
      <p:sp>
        <p:nvSpPr>
          <p:cNvPr id="22" name="Freeform: Shape 12">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18" descr="Coronavirus India Highlights: Covid spreading at a fast pace, says Health  Ministry | India News,The Indian Express">
            <a:extLst>
              <a:ext uri="{FF2B5EF4-FFF2-40B4-BE49-F238E27FC236}">
                <a16:creationId xmlns:a16="http://schemas.microsoft.com/office/drawing/2014/main" id="{E90A5A71-C664-4C57-BFD2-0B92EBC15FE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541" r="19017" b="1"/>
          <a:stretch/>
        </p:blipFill>
        <p:spPr bwMode="auto">
          <a:xfrm>
            <a:off x="8768834" y="4082148"/>
            <a:ext cx="3423175" cy="2775859"/>
          </a:xfrm>
          <a:custGeom>
            <a:avLst/>
            <a:gdLst/>
            <a:ahLst/>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a:noFill/>
          <a:extLst>
            <a:ext uri="{909E8E84-426E-40DD-AFC4-6F175D3DCCD1}">
              <a14:hiddenFill xmlns:a14="http://schemas.microsoft.com/office/drawing/2010/main">
                <a:solidFill>
                  <a:srgbClr val="FFFFFF"/>
                </a:solidFill>
              </a14:hiddenFill>
            </a:ext>
          </a:extLst>
        </p:spPr>
      </p:pic>
      <p:sp>
        <p:nvSpPr>
          <p:cNvPr id="23" name="Title 1">
            <a:extLst>
              <a:ext uri="{FF2B5EF4-FFF2-40B4-BE49-F238E27FC236}">
                <a16:creationId xmlns:a16="http://schemas.microsoft.com/office/drawing/2014/main" id="{74CB03A0-CED3-4763-8435-788620DEBB07}"/>
              </a:ext>
            </a:extLst>
          </p:cNvPr>
          <p:cNvSpPr>
            <a:spLocks noGrp="1"/>
          </p:cNvSpPr>
          <p:nvPr>
            <p:ph type="title"/>
          </p:nvPr>
        </p:nvSpPr>
        <p:spPr>
          <a:xfrm>
            <a:off x="508405" y="213214"/>
            <a:ext cx="3816095" cy="1938076"/>
          </a:xfrm>
        </p:spPr>
        <p:txBody>
          <a:bodyPr>
            <a:normAutofit fontScale="90000"/>
          </a:bodyPr>
          <a:lstStyle/>
          <a:p>
            <a:r>
              <a:rPr lang="en-IN" sz="7200" dirty="0">
                <a:solidFill>
                  <a:srgbClr val="FF0000"/>
                </a:solidFill>
                <a:latin typeface="Special Elite" panose="02000506000000020004" pitchFamily="2" charset="0"/>
              </a:rPr>
              <a:t>The Panic</a:t>
            </a:r>
          </a:p>
        </p:txBody>
      </p:sp>
    </p:spTree>
    <p:extLst>
      <p:ext uri="{BB962C8B-B14F-4D97-AF65-F5344CB8AC3E}">
        <p14:creationId xmlns:p14="http://schemas.microsoft.com/office/powerpoint/2010/main" val="55126066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848F64AA-5BE2-4280-BEFA-DC288118F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4" name="Picture 6" descr="Coronavirus LIVE: India records first death due to virus after 76-year-old  man dies in Karnataka">
            <a:extLst>
              <a:ext uri="{FF2B5EF4-FFF2-40B4-BE49-F238E27FC236}">
                <a16:creationId xmlns:a16="http://schemas.microsoft.com/office/drawing/2014/main" id="{3ECFE041-76FC-4F7C-8213-4326F4676AD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r="2" b="3539"/>
          <a:stretch/>
        </p:blipFill>
        <p:spPr bwMode="auto">
          <a:xfrm>
            <a:off x="20" y="2"/>
            <a:ext cx="7534620" cy="4197368"/>
          </a:xfrm>
          <a:custGeom>
            <a:avLst/>
            <a:gdLst/>
            <a:ahLst/>
            <a:cxnLst/>
            <a:rect l="l" t="t" r="r" b="b"/>
            <a:pathLst>
              <a:path w="7534640" h="4197368">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a:noFill/>
          <a:extLst>
            <a:ext uri="{909E8E84-426E-40DD-AFC4-6F175D3DCCD1}">
              <a14:hiddenFill xmlns:a14="http://schemas.microsoft.com/office/drawing/2010/main">
                <a:solidFill>
                  <a:srgbClr val="FFFFFF"/>
                </a:solidFill>
              </a14:hiddenFill>
            </a:ext>
          </a:extLst>
        </p:spPr>
      </p:pic>
      <p:pic>
        <p:nvPicPr>
          <p:cNvPr id="7172" name="Picture 4" descr="Tips for professional reporting on COVID-19 vaccines">
            <a:extLst>
              <a:ext uri="{FF2B5EF4-FFF2-40B4-BE49-F238E27FC236}">
                <a16:creationId xmlns:a16="http://schemas.microsoft.com/office/drawing/2014/main" id="{059D66CE-1013-4275-918E-041A97F70649}"/>
              </a:ext>
            </a:extLst>
          </p:cNvPr>
          <p:cNvPicPr>
            <a:picLocks noChangeAspect="1" noChangeArrowheads="1"/>
          </p:cNvPicPr>
          <p:nvPr/>
        </p:nvPicPr>
        <p:blipFill rotWithShape="1">
          <a:blip r:embed="rId4">
            <a:duotone>
              <a:schemeClr val="accent2">
                <a:shade val="45000"/>
                <a:satMod val="135000"/>
              </a:schemeClr>
              <a:prstClr val="white"/>
            </a:duotone>
            <a:extLst>
              <a:ext uri="{28A0092B-C50C-407E-A947-70E740481C1C}">
                <a14:useLocalDpi xmlns:a14="http://schemas.microsoft.com/office/drawing/2010/main" val="0"/>
              </a:ext>
            </a:extLst>
          </a:blip>
          <a:srcRect l="16892" r="-2" b="-2"/>
          <a:stretch/>
        </p:blipFill>
        <p:spPr bwMode="auto">
          <a:xfrm>
            <a:off x="7653536" y="1"/>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a:noFill/>
          <a:extLst>
            <a:ext uri="{909E8E84-426E-40DD-AFC4-6F175D3DCCD1}">
              <a14:hiddenFill xmlns:a14="http://schemas.microsoft.com/office/drawing/2010/main">
                <a:solidFill>
                  <a:srgbClr val="FFFFFF"/>
                </a:solidFill>
              </a14:hiddenFill>
            </a:ext>
          </a:extLst>
        </p:spPr>
      </p:pic>
      <p:pic>
        <p:nvPicPr>
          <p:cNvPr id="7170" name="Picture 2" descr="Coronavirus LIVE: India records first death due to virus after 76-year-old  man dies in Karnataka">
            <a:extLst>
              <a:ext uri="{FF2B5EF4-FFF2-40B4-BE49-F238E27FC236}">
                <a16:creationId xmlns:a16="http://schemas.microsoft.com/office/drawing/2014/main" id="{612C013A-1B5B-40BA-93B4-F88D7316F147}"/>
              </a:ext>
            </a:extLst>
          </p:cNvPr>
          <p:cNvPicPr>
            <a:picLocks noChangeAspect="1" noChangeArrowheads="1"/>
          </p:cNvPicPr>
          <p:nvPr/>
        </p:nvPicPr>
        <p:blipFill rotWithShape="1">
          <a:blip r:embed="rId5">
            <a:duotone>
              <a:schemeClr val="accent2">
                <a:shade val="45000"/>
                <a:satMod val="135000"/>
              </a:schemeClr>
              <a:prstClr val="white"/>
            </a:duotone>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t="38956" r="-3" b="11599"/>
          <a:stretch/>
        </p:blipFill>
        <p:spPr bwMode="auto">
          <a:xfrm>
            <a:off x="1" y="4316255"/>
            <a:ext cx="6836850" cy="2541737"/>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B14BD6A-9334-4E8C-8AB3-6DBEB950CF33}"/>
              </a:ext>
            </a:extLst>
          </p:cNvPr>
          <p:cNvSpPr>
            <a:spLocks noGrp="1"/>
          </p:cNvSpPr>
          <p:nvPr>
            <p:ph type="title"/>
          </p:nvPr>
        </p:nvSpPr>
        <p:spPr>
          <a:xfrm>
            <a:off x="6316824" y="4197370"/>
            <a:ext cx="7361440" cy="2158036"/>
          </a:xfrm>
        </p:spPr>
        <p:txBody>
          <a:bodyPr vert="horz" lIns="91440" tIns="45720" rIns="91440" bIns="45720" rtlCol="0" anchor="b">
            <a:normAutofit/>
          </a:bodyPr>
          <a:lstStyle/>
          <a:p>
            <a:r>
              <a:rPr lang="en-US" sz="7200" kern="1200" dirty="0">
                <a:solidFill>
                  <a:srgbClr val="002060"/>
                </a:solidFill>
                <a:latin typeface="Special Elite" panose="02000506000000020004" pitchFamily="2" charset="0"/>
              </a:rPr>
              <a:t>The First </a:t>
            </a:r>
            <a:br>
              <a:rPr lang="en-US" sz="7200" kern="1200" dirty="0">
                <a:solidFill>
                  <a:srgbClr val="002060"/>
                </a:solidFill>
                <a:latin typeface="Special Elite" panose="02000506000000020004" pitchFamily="2" charset="0"/>
              </a:rPr>
            </a:br>
            <a:r>
              <a:rPr lang="en-US" sz="7200" kern="1200" dirty="0">
                <a:solidFill>
                  <a:srgbClr val="002060"/>
                </a:solidFill>
                <a:latin typeface="Special Elite" panose="02000506000000020004" pitchFamily="2" charset="0"/>
              </a:rPr>
              <a:t>Wave</a:t>
            </a:r>
          </a:p>
        </p:txBody>
      </p:sp>
    </p:spTree>
    <p:extLst>
      <p:ext uri="{BB962C8B-B14F-4D97-AF65-F5344CB8AC3E}">
        <p14:creationId xmlns:p14="http://schemas.microsoft.com/office/powerpoint/2010/main" val="1050475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59" name="Rectangle 159">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2" descr="Open offices vs. closed offices: Which is better?">
            <a:extLst>
              <a:ext uri="{FF2B5EF4-FFF2-40B4-BE49-F238E27FC236}">
                <a16:creationId xmlns:a16="http://schemas.microsoft.com/office/drawing/2014/main" id="{2DB1829F-E78D-4EB1-92C0-2C92BA98CC7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utout/>
                    </a14:imgEffect>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0" y="-635"/>
            <a:ext cx="12192000" cy="6858000"/>
          </a:xfrm>
          <a:prstGeom prst="rect">
            <a:avLst/>
          </a:prstGeom>
          <a:noFill/>
          <a:effectLst>
            <a:outerShdw blurRad="1270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C504710-3009-47EF-A264-2E8244508E1A}"/>
              </a:ext>
            </a:extLst>
          </p:cNvPr>
          <p:cNvSpPr/>
          <p:nvPr/>
        </p:nvSpPr>
        <p:spPr>
          <a:xfrm>
            <a:off x="0" y="-1270"/>
            <a:ext cx="10697670" cy="6858000"/>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04E38780-D218-4DED-904E-06F64EAE50C4}"/>
              </a:ext>
            </a:extLst>
          </p:cNvPr>
          <p:cNvSpPr>
            <a:spLocks noGrp="1"/>
          </p:cNvSpPr>
          <p:nvPr>
            <p:ph type="title"/>
          </p:nvPr>
        </p:nvSpPr>
        <p:spPr>
          <a:xfrm>
            <a:off x="589559" y="357447"/>
            <a:ext cx="5710677" cy="1626801"/>
          </a:xfrm>
        </p:spPr>
        <p:txBody>
          <a:bodyPr anchor="ctr">
            <a:normAutofit/>
          </a:bodyPr>
          <a:lstStyle/>
          <a:p>
            <a:r>
              <a:rPr lang="en-IN" dirty="0">
                <a:solidFill>
                  <a:srgbClr val="002060"/>
                </a:solidFill>
                <a:latin typeface="Special Elite" panose="02000506000000020004" pitchFamily="2" charset="0"/>
              </a:rPr>
              <a:t>The Dominoes begin Falling</a:t>
            </a:r>
          </a:p>
        </p:txBody>
      </p:sp>
      <p:grpSp>
        <p:nvGrpSpPr>
          <p:cNvPr id="8260" name="Group 16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63" name="Rectangle 16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1" name="Rectangle 16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6" name="Rectangle 16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8E0977F-B6AE-49D7-8922-7677B3378624}"/>
              </a:ext>
            </a:extLst>
          </p:cNvPr>
          <p:cNvSpPr/>
          <p:nvPr/>
        </p:nvSpPr>
        <p:spPr>
          <a:xfrm>
            <a:off x="159341" y="2290826"/>
            <a:ext cx="6374809" cy="4386199"/>
          </a:xfrm>
          <a:prstGeom prst="rect">
            <a:avLst/>
          </a:prstGeom>
          <a:solidFill>
            <a:schemeClr val="bg1">
              <a:alpha val="74000"/>
            </a:schemeClr>
          </a:solidFill>
          <a:ln>
            <a:noFill/>
          </a:ln>
          <a:effectLst>
            <a:outerShdw dist="50800" dir="5400000" sx="106000" sy="106000" algn="ctr" rotWithShape="0">
              <a:srgbClr val="000000">
                <a:alpha val="0"/>
              </a:srgbClr>
            </a:outerShdw>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262" name="Content Placeholder 2">
            <a:extLst>
              <a:ext uri="{FF2B5EF4-FFF2-40B4-BE49-F238E27FC236}">
                <a16:creationId xmlns:a16="http://schemas.microsoft.com/office/drawing/2014/main" id="{9FFD045E-9999-452E-A40A-D799F9E80884}"/>
              </a:ext>
            </a:extLst>
          </p:cNvPr>
          <p:cNvSpPr>
            <a:spLocks noGrp="1"/>
          </p:cNvSpPr>
          <p:nvPr>
            <p:ph idx="1"/>
          </p:nvPr>
        </p:nvSpPr>
        <p:spPr>
          <a:xfrm>
            <a:off x="433479" y="2290826"/>
            <a:ext cx="6388214" cy="4414774"/>
          </a:xfrm>
        </p:spPr>
        <p:txBody>
          <a:bodyPr anchor="ctr">
            <a:normAutofit/>
          </a:bodyPr>
          <a:lstStyle/>
          <a:p>
            <a:pPr marL="0" indent="0">
              <a:buNone/>
            </a:pPr>
            <a:r>
              <a:rPr lang="en-US" sz="2000" dirty="0"/>
              <a:t>The virus was gaining traction day by day. The curve representing cases to number of days was growing exponentially just as predicted by scientists ,and denied by the people. </a:t>
            </a:r>
          </a:p>
          <a:p>
            <a:pPr marL="0" indent="0">
              <a:buNone/>
            </a:pPr>
            <a:r>
              <a:rPr lang="en-US" sz="2000" dirty="0"/>
              <a:t>The first wave, and  the subsequent Lockdown saw 1 out of every 10 Urban Indian household loose their jobs, and the inevitable mass movement and shifting towards the unorganized and rural sector in hopes of meeting financial needs. </a:t>
            </a:r>
          </a:p>
          <a:p>
            <a:pPr marL="0" indent="0">
              <a:buNone/>
            </a:pPr>
            <a:r>
              <a:rPr lang="en-US" sz="2000" dirty="0"/>
              <a:t>The first wave lasted from March until September. Institutions, Offices, Schools, Universities, hospitals, as well as the common businessman suffered insufferable losses financially, mentally, as well as emotionally</a:t>
            </a:r>
            <a:endParaRPr lang="en-IN" sz="2000" dirty="0"/>
          </a:p>
        </p:txBody>
      </p:sp>
      <p:sp>
        <p:nvSpPr>
          <p:cNvPr id="168" name="Rectangle 16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0" descr="Explained: The peak of India&amp;#39;s second wave of Covid-19 is in sight, but end  may still be far away | Explained News,The Indian Express">
            <a:extLst>
              <a:ext uri="{FF2B5EF4-FFF2-40B4-BE49-F238E27FC236}">
                <a16:creationId xmlns:a16="http://schemas.microsoft.com/office/drawing/2014/main" id="{C012406D-DE22-489D-9FCB-4EB35DAD1A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839" r="4" b="1247"/>
          <a:stretch/>
        </p:blipFill>
        <p:spPr bwMode="auto">
          <a:xfrm>
            <a:off x="7083423" y="581892"/>
            <a:ext cx="4397433" cy="2518756"/>
          </a:xfrm>
          <a:prstGeom prst="rect">
            <a:avLst/>
          </a:prstGeom>
          <a:noFill/>
          <a:extLst>
            <a:ext uri="{909E8E84-426E-40DD-AFC4-6F175D3DCCD1}">
              <a14:hiddenFill xmlns:a14="http://schemas.microsoft.com/office/drawing/2010/main">
                <a:solidFill>
                  <a:srgbClr val="FFFFFF"/>
                </a:solidFill>
              </a14:hiddenFill>
            </a:ext>
          </a:extLst>
        </p:spPr>
      </p:pic>
      <p:sp>
        <p:nvSpPr>
          <p:cNvPr id="172" name="Rectangle 171">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Pune educational institutes closed till March 31, night curfew imposed -  Education Today News">
            <a:extLst>
              <a:ext uri="{FF2B5EF4-FFF2-40B4-BE49-F238E27FC236}">
                <a16:creationId xmlns:a16="http://schemas.microsoft.com/office/drawing/2014/main" id="{367B004E-4F92-405D-B9BD-E8049E62EA9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1836" r="-4" b="-4"/>
          <a:stretch/>
        </p:blipFill>
        <p:spPr bwMode="auto">
          <a:xfrm>
            <a:off x="7083423" y="3707894"/>
            <a:ext cx="4395569" cy="251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728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TotalTime>
  <Words>1358</Words>
  <Application>Microsoft Office PowerPoint</Application>
  <PresentationFormat>Widescreen</PresentationFormat>
  <Paragraphs>80</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Arvo</vt:lpstr>
      <vt:lpstr>Bariol Serif</vt:lpstr>
      <vt:lpstr>Brush Script MT</vt:lpstr>
      <vt:lpstr>Calibri</vt:lpstr>
      <vt:lpstr>Calibri Light</vt:lpstr>
      <vt:lpstr>MODERN TYPEWRITER</vt:lpstr>
      <vt:lpstr>Pristina</vt:lpstr>
      <vt:lpstr>Special Elite</vt:lpstr>
      <vt:lpstr>Office Theme</vt:lpstr>
      <vt:lpstr>India’s Journey through the Coronavirus Disease</vt:lpstr>
      <vt:lpstr>“We are only as strong as we are united, as weak as we are divided”</vt:lpstr>
      <vt:lpstr>Coronavirus - The Beginning</vt:lpstr>
      <vt:lpstr>The Peace before the Storm</vt:lpstr>
      <vt:lpstr>The One Fatal Mistake</vt:lpstr>
      <vt:lpstr>The Initial Confusion</vt:lpstr>
      <vt:lpstr>The Panic</vt:lpstr>
      <vt:lpstr>The First  Wave</vt:lpstr>
      <vt:lpstr>The Dominoes begin Falling</vt:lpstr>
      <vt:lpstr>“We are living through what will be History”</vt:lpstr>
      <vt:lpstr>A moment of Happiness in the Suffering</vt:lpstr>
      <vt:lpstr>The Fool’s Paradise</vt:lpstr>
      <vt:lpstr>The Second wave</vt:lpstr>
      <vt:lpstr>The Storm.</vt:lpstr>
      <vt:lpstr>The First Ray of Light</vt:lpstr>
      <vt:lpstr> The Gradual  Rise from Despair</vt:lpstr>
      <vt:lpstr>Question Marks – Our new lifestyle</vt:lpstr>
      <vt:lpstr>What Now?</vt:lpstr>
      <vt:lpstr>What We Learned</vt:lpstr>
      <vt:lpstr>PowerPoint Presentation</vt:lpstr>
      <vt:lpstr>Yes, Unity really is strength.</vt:lpstr>
      <vt:lpstr>Thank You for Listening!</vt:lpstr>
      <vt:lpstr>Group Members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India’s Journey through the Coronavirus Disease</dc:title>
  <dc:creator>Krishnaraj Thadesar</dc:creator>
  <cp:lastModifiedBy>Krishnaraj Thadesar</cp:lastModifiedBy>
  <cp:revision>6</cp:revision>
  <dcterms:created xsi:type="dcterms:W3CDTF">2021-09-25T22:52:09Z</dcterms:created>
  <dcterms:modified xsi:type="dcterms:W3CDTF">2021-09-26T07:38:30Z</dcterms:modified>
</cp:coreProperties>
</file>